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2"/>
  </p:notesMasterIdLst>
  <p:handoutMasterIdLst>
    <p:handoutMasterId r:id="rId53"/>
  </p:handoutMasterIdLst>
  <p:sldIdLst>
    <p:sldId id="496" r:id="rId5"/>
    <p:sldId id="497" r:id="rId6"/>
    <p:sldId id="498" r:id="rId7"/>
    <p:sldId id="499" r:id="rId8"/>
    <p:sldId id="507" r:id="rId9"/>
    <p:sldId id="511" r:id="rId10"/>
    <p:sldId id="513" r:id="rId11"/>
    <p:sldId id="510" r:id="rId12"/>
    <p:sldId id="514" r:id="rId13"/>
    <p:sldId id="429" r:id="rId14"/>
    <p:sldId id="512" r:id="rId15"/>
    <p:sldId id="558" r:id="rId16"/>
    <p:sldId id="516" r:id="rId17"/>
    <p:sldId id="517" r:id="rId18"/>
    <p:sldId id="519" r:id="rId19"/>
    <p:sldId id="521" r:id="rId20"/>
    <p:sldId id="561" r:id="rId21"/>
    <p:sldId id="520" r:id="rId22"/>
    <p:sldId id="525" r:id="rId23"/>
    <p:sldId id="523" r:id="rId24"/>
    <p:sldId id="554" r:id="rId25"/>
    <p:sldId id="555" r:id="rId26"/>
    <p:sldId id="557" r:id="rId27"/>
    <p:sldId id="545" r:id="rId28"/>
    <p:sldId id="540" r:id="rId29"/>
    <p:sldId id="541" r:id="rId30"/>
    <p:sldId id="543" r:id="rId31"/>
    <p:sldId id="550" r:id="rId32"/>
    <p:sldId id="551" r:id="rId33"/>
    <p:sldId id="553" r:id="rId34"/>
    <p:sldId id="508" r:id="rId35"/>
    <p:sldId id="505" r:id="rId36"/>
    <p:sldId id="506" r:id="rId37"/>
    <p:sldId id="559" r:id="rId38"/>
    <p:sldId id="560" r:id="rId39"/>
    <p:sldId id="526" r:id="rId40"/>
    <p:sldId id="528" r:id="rId41"/>
    <p:sldId id="529" r:id="rId42"/>
    <p:sldId id="531" r:id="rId43"/>
    <p:sldId id="532" r:id="rId44"/>
    <p:sldId id="534" r:id="rId45"/>
    <p:sldId id="535" r:id="rId46"/>
    <p:sldId id="537" r:id="rId47"/>
    <p:sldId id="538" r:id="rId48"/>
    <p:sldId id="544" r:id="rId49"/>
    <p:sldId id="549" r:id="rId50"/>
    <p:sldId id="54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8" d="100"/>
          <a:sy n="78" d="100"/>
        </p:scale>
        <p:origin x="77" y="187"/>
      </p:cViewPr>
      <p:guideLst>
        <p:guide orient="horz" pos="1968"/>
        <p:guide pos="3840"/>
      </p:guideLst>
    </p:cSldViewPr>
  </p:slideViewPr>
  <p:notesTextViewPr>
    <p:cViewPr>
      <p:scale>
        <a:sx n="1" d="1"/>
        <a:sy n="1" d="1"/>
      </p:scale>
      <p:origin x="0" y="0"/>
    </p:cViewPr>
  </p:notesTextViewPr>
  <p:sorterViewPr>
    <p:cViewPr>
      <p:scale>
        <a:sx n="100" d="100"/>
        <a:sy n="100" d="100"/>
      </p:scale>
      <p:origin x="0" y="-1819"/>
    </p:cViewPr>
  </p:sorter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3/6/2021</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3/6/2021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Nellis_AFB_Solar_panels.jpg" TargetMode="External"/><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 Id="rId6" Type="http://schemas.openxmlformats.org/officeDocument/2006/relationships/hyperlink" Target="https://errorsofenchantment.com/new-report-new-mexico-residential-electricity-rates-rose-9-2-over-past-year/" TargetMode="External"/><Relationship Id="rId5" Type="http://schemas.openxmlformats.org/officeDocument/2006/relationships/hyperlink" Target="https://cvnm.org/a-bold-vision-for-new-mexico/" TargetMode="Externa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8" Type="http://schemas.openxmlformats.org/officeDocument/2006/relationships/hyperlink" Target="https://colab.research.google.com/drive/1yRsOLanmzlePC8uxA6qpCuOlBN509lys?usp=sharing" TargetMode="External"/><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Excel_Worksheet.xlsx"/><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hyperlink" Target="http://web.stanford.edu/group/deepsolar/home"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a:xfrm>
            <a:off x="2560320" y="904704"/>
            <a:ext cx="7077456" cy="1958571"/>
          </a:xfrm>
        </p:spPr>
        <p:txBody>
          <a:bodyPr/>
          <a:lstStyle/>
          <a:p>
            <a:r>
              <a:rPr lang="en-US" sz="9600" dirty="0" err="1">
                <a:solidFill>
                  <a:schemeClr val="bg1"/>
                </a:solidFill>
              </a:rPr>
              <a:t>D</a:t>
            </a:r>
            <a:r>
              <a:rPr lang="en-US" sz="8800" dirty="0" err="1">
                <a:solidFill>
                  <a:schemeClr val="bg1"/>
                </a:solidFill>
              </a:rPr>
              <a:t>eep</a:t>
            </a:r>
            <a:r>
              <a:rPr lang="en-US" sz="9600" dirty="0" err="1">
                <a:solidFill>
                  <a:schemeClr val="bg1"/>
                </a:solidFill>
              </a:rPr>
              <a:t>S</a:t>
            </a:r>
            <a:r>
              <a:rPr lang="en-US" sz="8800" dirty="0" err="1">
                <a:solidFill>
                  <a:schemeClr val="bg1"/>
                </a:solidFill>
              </a:rPr>
              <a:t>olar</a:t>
            </a:r>
            <a:endParaRPr lang="en-US" dirty="0"/>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Presented by Alexandra Durec</a:t>
            </a:r>
          </a:p>
        </p:txBody>
      </p:sp>
      <p:sp>
        <p:nvSpPr>
          <p:cNvPr id="4" name="TextBox 3">
            <a:extLst>
              <a:ext uri="{FF2B5EF4-FFF2-40B4-BE49-F238E27FC236}">
                <a16:creationId xmlns:a16="http://schemas.microsoft.com/office/drawing/2014/main" id="{FD8BCD04-A6B1-4F26-B6D2-FB5C328576AA}"/>
              </a:ext>
            </a:extLst>
          </p:cNvPr>
          <p:cNvSpPr txBox="1"/>
          <p:nvPr/>
        </p:nvSpPr>
        <p:spPr>
          <a:xfrm>
            <a:off x="5495636" y="65578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C9991731-24C4-4B29-84CF-CDC9A80945EA}"/>
              </a:ext>
            </a:extLst>
          </p:cNvPr>
          <p:cNvSpPr txBox="1"/>
          <p:nvPr/>
        </p:nvSpPr>
        <p:spPr>
          <a:xfrm>
            <a:off x="4525818" y="3574473"/>
            <a:ext cx="3140364" cy="588633"/>
          </a:xfrm>
          <a:prstGeom prst="rect">
            <a:avLst/>
          </a:prstGeom>
          <a:noFill/>
        </p:spPr>
        <p:txBody>
          <a:bodyPr wrap="square" rtlCol="0">
            <a:spAutoFit/>
          </a:bodyPr>
          <a:lstStyle/>
          <a:p>
            <a:endParaRPr lang="en-US" dirty="0"/>
          </a:p>
        </p:txBody>
      </p:sp>
      <p:sp>
        <p:nvSpPr>
          <p:cNvPr id="6" name="Title 1">
            <a:extLst>
              <a:ext uri="{FF2B5EF4-FFF2-40B4-BE49-F238E27FC236}">
                <a16:creationId xmlns:a16="http://schemas.microsoft.com/office/drawing/2014/main" id="{8D84FB8C-5AE1-4497-BE1E-D63DA57F2460}"/>
              </a:ext>
            </a:extLst>
          </p:cNvPr>
          <p:cNvSpPr txBox="1">
            <a:spLocks/>
          </p:cNvSpPr>
          <p:nvPr/>
        </p:nvSpPr>
        <p:spPr>
          <a:xfrm>
            <a:off x="2554224" y="2125565"/>
            <a:ext cx="7077456" cy="1958571"/>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800" kern="1200">
                <a:solidFill>
                  <a:schemeClr val="bg1"/>
                </a:solidFill>
                <a:latin typeface="+mj-lt"/>
                <a:ea typeface="+mj-ea"/>
                <a:cs typeface="+mj-cs"/>
              </a:defRPr>
            </a:lvl1pPr>
          </a:lstStyle>
          <a:p>
            <a:r>
              <a:rPr lang="en-US" sz="6600" dirty="0"/>
              <a:t>Data Exploration &amp;  Analysis</a:t>
            </a:r>
          </a:p>
        </p:txBody>
      </p:sp>
    </p:spTree>
    <p:extLst>
      <p:ext uri="{BB962C8B-B14F-4D97-AF65-F5344CB8AC3E}">
        <p14:creationId xmlns:p14="http://schemas.microsoft.com/office/powerpoint/2010/main" val="3865773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914400" y="457200"/>
            <a:ext cx="10515600" cy="1325563"/>
          </a:xfrm>
        </p:spPr>
        <p:txBody>
          <a:bodyPr/>
          <a:lstStyle/>
          <a:p>
            <a:pPr algn="ctr"/>
            <a:r>
              <a:rPr lang="en-US" dirty="0"/>
              <a:t>Correlation </a:t>
            </a:r>
            <a:r>
              <a:rPr lang="en-US" dirty="0" err="1"/>
              <a:t>heatMap</a:t>
            </a:r>
            <a:endParaRPr lang="en-US" dirty="0"/>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r>
              <a:rPr lang="en-US" dirty="0"/>
              <a:t>March 2021</a:t>
            </a: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10</a:t>
            </a:fld>
            <a:endParaRPr lang="en-US" dirty="0"/>
          </a:p>
        </p:txBody>
      </p:sp>
      <p:pic>
        <p:nvPicPr>
          <p:cNvPr id="10" name="Content Placeholder 9">
            <a:extLst>
              <a:ext uri="{FF2B5EF4-FFF2-40B4-BE49-F238E27FC236}">
                <a16:creationId xmlns:a16="http://schemas.microsoft.com/office/drawing/2014/main" id="{94569AEE-2089-4D43-A5C7-7E022EF6EC69}"/>
              </a:ext>
            </a:extLst>
          </p:cNvPr>
          <p:cNvPicPr>
            <a:picLocks noGrp="1" noChangeAspect="1"/>
          </p:cNvPicPr>
          <p:nvPr>
            <p:ph idx="1"/>
          </p:nvPr>
        </p:nvPicPr>
        <p:blipFill>
          <a:blip r:embed="rId2"/>
          <a:srcRect/>
          <a:stretch/>
        </p:blipFill>
        <p:spPr>
          <a:xfrm>
            <a:off x="2175416" y="2020273"/>
            <a:ext cx="7927200" cy="4105275"/>
          </a:xfrm>
        </p:spPr>
      </p:pic>
    </p:spTree>
    <p:extLst>
      <p:ext uri="{BB962C8B-B14F-4D97-AF65-F5344CB8AC3E}">
        <p14:creationId xmlns:p14="http://schemas.microsoft.com/office/powerpoint/2010/main" val="783648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800" dirty="0">
                <a:solidFill>
                  <a:schemeClr val="bg1"/>
                </a:solidFill>
              </a:rPr>
              <a:t>Statistical Analysis </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Top Factors are Statistically Analyzed</a:t>
            </a:r>
          </a:p>
          <a:p>
            <a:endParaRPr lang="en-US" dirty="0"/>
          </a:p>
        </p:txBody>
      </p:sp>
      <p:sp>
        <p:nvSpPr>
          <p:cNvPr id="4" name="Date Placeholder 3">
            <a:extLst>
              <a:ext uri="{FF2B5EF4-FFF2-40B4-BE49-F238E27FC236}">
                <a16:creationId xmlns:a16="http://schemas.microsoft.com/office/drawing/2014/main" id="{1C93134E-60BE-4F89-9152-C7742DB518FF}"/>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5" name="Footer Placeholder 4">
            <a:extLst>
              <a:ext uri="{FF2B5EF4-FFF2-40B4-BE49-F238E27FC236}">
                <a16:creationId xmlns:a16="http://schemas.microsoft.com/office/drawing/2014/main" id="{D209F568-012F-4D74-B28C-55DDF0206BD0}"/>
              </a:ext>
            </a:extLst>
          </p:cNvPr>
          <p:cNvSpPr txBox="1">
            <a:spLocks/>
          </p:cNvSpPr>
          <p:nvPr/>
        </p:nvSpPr>
        <p:spPr>
          <a:xfrm>
            <a:off x="4494276" y="6355079"/>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7A25EAAA-DA77-40CD-BF0E-8E32CED10733}"/>
              </a:ext>
            </a:extLst>
          </p:cNvPr>
          <p:cNvSpPr txBox="1">
            <a:spLocks/>
          </p:cNvSpPr>
          <p:nvPr/>
        </p:nvSpPr>
        <p:spPr>
          <a:xfrm>
            <a:off x="10067544" y="6355080"/>
            <a:ext cx="1280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pPr algn="r"/>
              <a:t>11</a:t>
            </a:fld>
            <a:endParaRPr lang="en-US" dirty="0"/>
          </a:p>
        </p:txBody>
      </p:sp>
    </p:spTree>
    <p:extLst>
      <p:ext uri="{BB962C8B-B14F-4D97-AF65-F5344CB8AC3E}">
        <p14:creationId xmlns:p14="http://schemas.microsoft.com/office/powerpoint/2010/main" val="3400494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E6F2-E0D3-4ABE-88E3-767FAD592AD3}"/>
              </a:ext>
            </a:extLst>
          </p:cNvPr>
          <p:cNvSpPr>
            <a:spLocks noGrp="1"/>
          </p:cNvSpPr>
          <p:nvPr>
            <p:ph type="title"/>
          </p:nvPr>
        </p:nvSpPr>
        <p:spPr>
          <a:xfrm>
            <a:off x="914400" y="457200"/>
            <a:ext cx="10515600" cy="1325563"/>
          </a:xfrm>
        </p:spPr>
        <p:txBody>
          <a:bodyPr/>
          <a:lstStyle/>
          <a:p>
            <a:pPr algn="ctr"/>
            <a:r>
              <a:rPr lang="en-US" dirty="0"/>
              <a:t>Null Hypothesis and Confidence Interval</a:t>
            </a:r>
          </a:p>
        </p:txBody>
      </p:sp>
      <p:sp>
        <p:nvSpPr>
          <p:cNvPr id="3" name="Content Placeholder 2">
            <a:extLst>
              <a:ext uri="{FF2B5EF4-FFF2-40B4-BE49-F238E27FC236}">
                <a16:creationId xmlns:a16="http://schemas.microsoft.com/office/drawing/2014/main" id="{DD6F2CE9-C5F4-48E0-A716-5CDCBF53FE80}"/>
              </a:ext>
            </a:extLst>
          </p:cNvPr>
          <p:cNvSpPr>
            <a:spLocks noGrp="1"/>
          </p:cNvSpPr>
          <p:nvPr>
            <p:ph idx="1"/>
          </p:nvPr>
        </p:nvSpPr>
        <p:spPr>
          <a:xfrm>
            <a:off x="2209800" y="1893403"/>
            <a:ext cx="7772400" cy="4105656"/>
          </a:xfrm>
        </p:spPr>
        <p:txBody>
          <a:bodyPr/>
          <a:lstStyle/>
          <a:p>
            <a:r>
              <a:rPr lang="en-US" dirty="0"/>
              <a:t>During statistical analysis the null hypothesis was rejected for all factors, showing that there is a statistical difference between the population means of Lower and Higher Saturation States vs New Mexico.</a:t>
            </a:r>
          </a:p>
          <a:p>
            <a:r>
              <a:rPr lang="en-US" dirty="0"/>
              <a:t>The absolute values for the t-stats are between 2.9 and 77.0</a:t>
            </a:r>
          </a:p>
          <a:p>
            <a:r>
              <a:rPr lang="en-US" dirty="0"/>
              <a:t>The p-values are between 1.78E-239 and 0.003</a:t>
            </a:r>
          </a:p>
          <a:p>
            <a:r>
              <a:rPr lang="en-US" dirty="0"/>
              <a:t>The t-stat, p-value and confidence interval data is available at the end of this presentation in the appendix.</a:t>
            </a:r>
          </a:p>
        </p:txBody>
      </p:sp>
      <p:sp>
        <p:nvSpPr>
          <p:cNvPr id="4" name="Date Placeholder 3">
            <a:extLst>
              <a:ext uri="{FF2B5EF4-FFF2-40B4-BE49-F238E27FC236}">
                <a16:creationId xmlns:a16="http://schemas.microsoft.com/office/drawing/2014/main" id="{85FD4D89-C21C-41A4-8372-8CE08ACD9359}"/>
              </a:ext>
            </a:extLst>
          </p:cNvPr>
          <p:cNvSpPr>
            <a:spLocks noGrp="1"/>
          </p:cNvSpPr>
          <p:nvPr>
            <p:ph type="dt" sz="half" idx="10"/>
          </p:nvPr>
        </p:nvSpPr>
        <p:spPr/>
        <p:txBody>
          <a:bodyPr/>
          <a:lstStyle/>
          <a:p>
            <a:r>
              <a:rPr lang="en-US" dirty="0"/>
              <a:t>March 2021</a:t>
            </a:r>
          </a:p>
        </p:txBody>
      </p:sp>
      <p:sp>
        <p:nvSpPr>
          <p:cNvPr id="5" name="Footer Placeholder 4">
            <a:extLst>
              <a:ext uri="{FF2B5EF4-FFF2-40B4-BE49-F238E27FC236}">
                <a16:creationId xmlns:a16="http://schemas.microsoft.com/office/drawing/2014/main" id="{9C6566CA-71F8-4D96-BB6F-4A620EABE562}"/>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973E23EF-E7BA-49AA-803A-239EBCD60DB4}"/>
              </a:ext>
            </a:extLst>
          </p:cNvPr>
          <p:cNvSpPr>
            <a:spLocks noGrp="1"/>
          </p:cNvSpPr>
          <p:nvPr>
            <p:ph type="sldNum" sz="quarter" idx="12"/>
          </p:nvPr>
        </p:nvSpPr>
        <p:spPr/>
        <p:txBody>
          <a:bodyPr/>
          <a:lstStyle/>
          <a:p>
            <a:fld id="{2C18C1E5-FB55-42F5-BD6D-9CC153FCDBE6}" type="slidenum">
              <a:rPr lang="en-US" smtClean="0"/>
              <a:t>12</a:t>
            </a:fld>
            <a:endParaRPr lang="en-US" dirty="0"/>
          </a:p>
        </p:txBody>
      </p:sp>
    </p:spTree>
    <p:extLst>
      <p:ext uri="{BB962C8B-B14F-4D97-AF65-F5344CB8AC3E}">
        <p14:creationId xmlns:p14="http://schemas.microsoft.com/office/powerpoint/2010/main" val="354715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Solar Systems Per Capita</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13</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31924"/>
            <a:ext cx="10761085" cy="717754"/>
          </a:xfrm>
        </p:spPr>
        <p:txBody>
          <a:bodyPr>
            <a:normAutofit lnSpcReduction="10000"/>
          </a:bodyPr>
          <a:lstStyle/>
          <a:p>
            <a:pPr algn="ctr"/>
            <a:r>
              <a:rPr lang="en-US" dirty="0"/>
              <a:t>Distribution Scatter Plot Preview of Factors </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569083" y="3028335"/>
            <a:ext cx="11053835" cy="2841523"/>
          </a:xfrm>
        </p:spPr>
      </p:pic>
    </p:spTree>
    <p:extLst>
      <p:ext uri="{BB962C8B-B14F-4D97-AF65-F5344CB8AC3E}">
        <p14:creationId xmlns:p14="http://schemas.microsoft.com/office/powerpoint/2010/main" val="939407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Solar Systems Per Capita</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14</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52074"/>
            <a:ext cx="10761085" cy="775854"/>
          </a:xfrm>
        </p:spPr>
        <p:txBody>
          <a:bodyPr>
            <a:normAutofit/>
          </a:bodyPr>
          <a:lstStyle/>
          <a:p>
            <a:pPr algn="ctr"/>
            <a:r>
              <a:rPr lang="en-US" dirty="0"/>
              <a:t>Distribution Visualizations with Box Plot and Histogram</a:t>
            </a:r>
          </a:p>
        </p:txBody>
      </p:sp>
      <p:pic>
        <p:nvPicPr>
          <p:cNvPr id="10" name="Content Placeholder 9" descr="Graphical user interface, application&#10;&#10;Description automatically generated">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tretch>
            <a:fillRect/>
          </a:stretch>
        </p:blipFill>
        <p:spPr>
          <a:xfrm>
            <a:off x="850594" y="3075709"/>
            <a:ext cx="5029200" cy="2806149"/>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2350" y="3075709"/>
            <a:ext cx="4572000" cy="3078634"/>
          </a:xfrm>
          <a:prstGeom prst="rect">
            <a:avLst/>
          </a:prstGeom>
        </p:spPr>
      </p:pic>
    </p:spTree>
    <p:extLst>
      <p:ext uri="{BB962C8B-B14F-4D97-AF65-F5344CB8AC3E}">
        <p14:creationId xmlns:p14="http://schemas.microsoft.com/office/powerpoint/2010/main" val="2017397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Solar Systems Per Capita Conclusions</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2209800" y="2292279"/>
            <a:ext cx="7772400" cy="3461976"/>
          </a:xfrm>
        </p:spPr>
        <p:txBody>
          <a:bodyPr>
            <a:normAutofit/>
          </a:bodyPr>
          <a:lstStyle/>
          <a:p>
            <a:pPr lvl="0"/>
            <a:r>
              <a:rPr lang="en-US" sz="3600" b="0" i="0" u="none" dirty="0"/>
              <a:t>As can be seen by the distribution visualizations most states have low saturation with a few outliers.</a:t>
            </a:r>
          </a:p>
          <a:p>
            <a:pPr lvl="0"/>
            <a:r>
              <a:rPr lang="en-US" sz="3600" b="0" i="0" u="none" dirty="0"/>
              <a:t>As would be expected New Mexico is only slightly less saturated than states with higher saturation and slightly more saturated than states with lower saturation.</a:t>
            </a:r>
            <a:endParaRPr lang="en-US" sz="3600"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15</a:t>
            </a:fld>
            <a:endParaRPr lang="en-US" dirty="0"/>
          </a:p>
        </p:txBody>
      </p:sp>
    </p:spTree>
    <p:extLst>
      <p:ext uri="{BB962C8B-B14F-4D97-AF65-F5344CB8AC3E}">
        <p14:creationId xmlns:p14="http://schemas.microsoft.com/office/powerpoint/2010/main" val="445234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880"/>
          </a:xfrm>
        </p:spPr>
        <p:txBody>
          <a:bodyPr/>
          <a:lstStyle/>
          <a:p>
            <a:r>
              <a:rPr lang="en-US" dirty="0"/>
              <a:t>Incentives</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16</a:t>
            </a:fld>
            <a:endParaRPr lang="en-US" dirty="0"/>
          </a:p>
        </p:txBody>
      </p:sp>
      <p:sp>
        <p:nvSpPr>
          <p:cNvPr id="11" name="Content Placeholder 10">
            <a:extLst>
              <a:ext uri="{FF2B5EF4-FFF2-40B4-BE49-F238E27FC236}">
                <a16:creationId xmlns:a16="http://schemas.microsoft.com/office/drawing/2014/main" id="{57336A36-99EE-4420-972A-59599D2BE13E}"/>
              </a:ext>
            </a:extLst>
          </p:cNvPr>
          <p:cNvSpPr>
            <a:spLocks noGrp="1"/>
          </p:cNvSpPr>
          <p:nvPr>
            <p:ph sz="half" idx="2"/>
          </p:nvPr>
        </p:nvSpPr>
        <p:spPr>
          <a:xfrm>
            <a:off x="2209800" y="2300321"/>
            <a:ext cx="7772400" cy="3977372"/>
          </a:xfrm>
        </p:spPr>
        <p:txBody>
          <a:bodyPr>
            <a:normAutofit lnSpcReduction="10000"/>
          </a:bodyPr>
          <a:lstStyle/>
          <a:p>
            <a:r>
              <a:rPr lang="en-US" sz="2800" dirty="0"/>
              <a:t>All Incentive factors, rebate,  and feed-in tariff all fall into the general category of incentives. These can be on the state, county or city level and provide some sort of monetary benefit to consumers for installing or using solar panel systems.</a:t>
            </a:r>
          </a:p>
          <a:p>
            <a:r>
              <a:rPr lang="en-US" sz="2800" dirty="0"/>
              <a:t>A feed-in tariff pays the owner of the solar panel system for surplus energy they produce and send on to the National Grid. </a:t>
            </a:r>
          </a:p>
          <a:p>
            <a:r>
              <a:rPr lang="en-US" sz="2800" dirty="0"/>
              <a:t>Because these factors are so closely related in-depth analysis will only be shown for the factor with the highest correlation, Incentive Residential Count.</a:t>
            </a:r>
          </a:p>
          <a:p>
            <a:r>
              <a:rPr lang="en-US" sz="2800" dirty="0"/>
              <a:t>Visualizations are available at the end of this presentation in the appendix.</a:t>
            </a:r>
          </a:p>
          <a:p>
            <a:endParaRPr lang="en-US" dirty="0"/>
          </a:p>
        </p:txBody>
      </p:sp>
    </p:spTree>
    <p:extLst>
      <p:ext uri="{BB962C8B-B14F-4D97-AF65-F5344CB8AC3E}">
        <p14:creationId xmlns:p14="http://schemas.microsoft.com/office/powerpoint/2010/main" val="1201535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Residential Count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17</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52074"/>
            <a:ext cx="10761085" cy="757382"/>
          </a:xfrm>
        </p:spPr>
        <p:txBody>
          <a:bodyPr>
            <a:normAutofit lnSpcReduction="10000"/>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072384"/>
            <a:ext cx="5029200" cy="2986492"/>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72384"/>
            <a:ext cx="4572000" cy="3063240"/>
          </a:xfrm>
          <a:prstGeom prst="rect">
            <a:avLst/>
          </a:prstGeom>
        </p:spPr>
      </p:pic>
    </p:spTree>
    <p:extLst>
      <p:ext uri="{BB962C8B-B14F-4D97-AF65-F5344CB8AC3E}">
        <p14:creationId xmlns:p14="http://schemas.microsoft.com/office/powerpoint/2010/main" val="3769805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880"/>
          </a:xfrm>
        </p:spPr>
        <p:txBody>
          <a:bodyPr/>
          <a:lstStyle/>
          <a:p>
            <a:r>
              <a:rPr lang="en-US" dirty="0"/>
              <a:t>Incentive Residential Count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18</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688258"/>
          </a:xfrm>
        </p:spPr>
        <p:txBody>
          <a:bodyPr>
            <a:normAutofit fontScale="92500" lnSpcReduction="10000"/>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77958"/>
            <a:ext cx="5029200" cy="3255618"/>
          </a:xfrm>
        </p:spPr>
      </p:pic>
    </p:spTree>
    <p:extLst>
      <p:ext uri="{BB962C8B-B14F-4D97-AF65-F5344CB8AC3E}">
        <p14:creationId xmlns:p14="http://schemas.microsoft.com/office/powerpoint/2010/main" val="1452240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880"/>
          </a:xfrm>
        </p:spPr>
        <p:txBody>
          <a:bodyPr/>
          <a:lstStyle/>
          <a:p>
            <a:r>
              <a:rPr lang="en-US" dirty="0"/>
              <a:t>Incentive Nonresidential Count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19</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31923"/>
            <a:ext cx="10761085" cy="727587"/>
          </a:xfrm>
        </p:spPr>
        <p:txBody>
          <a:bodyPr>
            <a:normAutofit lnSpcReduction="10000"/>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022245"/>
            <a:ext cx="5029200" cy="2986492"/>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28674"/>
            <a:ext cx="4572000" cy="3063242"/>
          </a:xfrm>
          <a:prstGeom prst="rect">
            <a:avLst/>
          </a:prstGeom>
        </p:spPr>
      </p:pic>
    </p:spTree>
    <p:extLst>
      <p:ext uri="{BB962C8B-B14F-4D97-AF65-F5344CB8AC3E}">
        <p14:creationId xmlns:p14="http://schemas.microsoft.com/office/powerpoint/2010/main" val="4276462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lstStyle/>
          <a:p>
            <a:pPr lvl="0"/>
            <a:r>
              <a:rPr lang="en-US" dirty="0"/>
              <a:t>Description of Dataset</a:t>
            </a:r>
          </a:p>
          <a:p>
            <a:pPr lvl="0"/>
            <a:r>
              <a:rPr lang="en-US" dirty="0"/>
              <a:t>Process Overview</a:t>
            </a:r>
          </a:p>
          <a:p>
            <a:pPr lvl="0"/>
            <a:r>
              <a:rPr lang="en-US" dirty="0"/>
              <a:t>Top Correlations</a:t>
            </a:r>
          </a:p>
          <a:p>
            <a:pPr lvl="0"/>
            <a:r>
              <a:rPr lang="en-US" dirty="0"/>
              <a:t>Statistical Analysis of Top Factors</a:t>
            </a:r>
          </a:p>
          <a:p>
            <a:pPr lvl="0"/>
            <a:r>
              <a:rPr lang="en-US" dirty="0"/>
              <a:t>Recommendations</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March 2021</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Autofit/>
          </a:bodyPr>
          <a:lstStyle/>
          <a:p>
            <a:r>
              <a:rPr lang="en-US" sz="6000" dirty="0"/>
              <a:t>Incentives, Rebate, Feed-in Tariff Conclusion</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2209800" y="2292279"/>
            <a:ext cx="7772400" cy="3461976"/>
          </a:xfrm>
        </p:spPr>
        <p:txBody>
          <a:bodyPr>
            <a:normAutofit/>
          </a:bodyPr>
          <a:lstStyle/>
          <a:p>
            <a:pPr lvl="0"/>
            <a:r>
              <a:rPr lang="en-US" sz="3200" b="0" i="0" u="none" dirty="0"/>
              <a:t>As can be seen by the distribution visualizations most states have low incentives with a few outliers. The exceptions are Incentive Residential State Level and Incentive Nonresidential State Level which have a more even distribution.</a:t>
            </a:r>
          </a:p>
          <a:p>
            <a:pPr lvl="0"/>
            <a:r>
              <a:rPr lang="en-US" sz="3200" b="0" i="0" u="none" dirty="0"/>
              <a:t>In general New Mexico has less incentives than the states with higher solar system saturation.</a:t>
            </a:r>
            <a:endParaRPr lang="en-US" sz="3200"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20</a:t>
            </a:fld>
            <a:endParaRPr lang="en-US" dirty="0"/>
          </a:p>
        </p:txBody>
      </p:sp>
      <p:sp>
        <p:nvSpPr>
          <p:cNvPr id="18" name="Content Placeholder 16">
            <a:extLst>
              <a:ext uri="{FF2B5EF4-FFF2-40B4-BE49-F238E27FC236}">
                <a16:creationId xmlns:a16="http://schemas.microsoft.com/office/drawing/2014/main" id="{5104C853-BA4A-44C9-8EBF-EA3D8B8EC22B}"/>
              </a:ext>
            </a:extLst>
          </p:cNvPr>
          <p:cNvSpPr txBox="1">
            <a:spLocks/>
          </p:cNvSpPr>
          <p:nvPr/>
        </p:nvSpPr>
        <p:spPr>
          <a:xfrm>
            <a:off x="838200" y="4581885"/>
            <a:ext cx="10515600" cy="117237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6444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Daily Solar Radiation</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21</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8200" y="2230457"/>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081486"/>
            <a:ext cx="5029200" cy="2963636"/>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62506"/>
            <a:ext cx="4572000" cy="3117801"/>
          </a:xfrm>
          <a:prstGeom prst="rect">
            <a:avLst/>
          </a:prstGeom>
        </p:spPr>
      </p:pic>
    </p:spTree>
    <p:extLst>
      <p:ext uri="{BB962C8B-B14F-4D97-AF65-F5344CB8AC3E}">
        <p14:creationId xmlns:p14="http://schemas.microsoft.com/office/powerpoint/2010/main" val="938115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Daily Solar Radiation</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22</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4"/>
            <a:ext cx="5029200" cy="3255617"/>
          </a:xfrm>
        </p:spPr>
      </p:pic>
    </p:spTree>
    <p:extLst>
      <p:ext uri="{BB962C8B-B14F-4D97-AF65-F5344CB8AC3E}">
        <p14:creationId xmlns:p14="http://schemas.microsoft.com/office/powerpoint/2010/main" val="3547561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Autofit/>
          </a:bodyPr>
          <a:lstStyle/>
          <a:p>
            <a:r>
              <a:rPr lang="en-US" sz="6000" dirty="0"/>
              <a:t>Daily Solar Radiation Conclusion</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2209800" y="2605547"/>
            <a:ext cx="7772400" cy="3148707"/>
          </a:xfrm>
        </p:spPr>
        <p:txBody>
          <a:bodyPr>
            <a:normAutofit/>
          </a:bodyPr>
          <a:lstStyle/>
          <a:p>
            <a:pPr lvl="0"/>
            <a:r>
              <a:rPr lang="en-US" sz="3200" b="0" i="0" u="none" dirty="0"/>
              <a:t>As can be seen by the distribution visualizations most states have fairly low Daily Solar Radiation.</a:t>
            </a:r>
          </a:p>
          <a:p>
            <a:pPr lvl="0"/>
            <a:r>
              <a:rPr lang="en-US" sz="3200" b="0" i="0" u="none" dirty="0"/>
              <a:t>New Mexico has lower Daily Solar Radiation than states with higher solar system saturation and slightly higher than states with lower solar system saturation.</a:t>
            </a:r>
            <a:endParaRPr lang="en-US" sz="3200"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23</a:t>
            </a:fld>
            <a:endParaRPr lang="en-US" dirty="0"/>
          </a:p>
        </p:txBody>
      </p:sp>
      <p:sp>
        <p:nvSpPr>
          <p:cNvPr id="18" name="Content Placeholder 16">
            <a:extLst>
              <a:ext uri="{FF2B5EF4-FFF2-40B4-BE49-F238E27FC236}">
                <a16:creationId xmlns:a16="http://schemas.microsoft.com/office/drawing/2014/main" id="{5104C853-BA4A-44C9-8EBF-EA3D8B8EC22B}"/>
              </a:ext>
            </a:extLst>
          </p:cNvPr>
          <p:cNvSpPr txBox="1">
            <a:spLocks/>
          </p:cNvSpPr>
          <p:nvPr/>
        </p:nvSpPr>
        <p:spPr>
          <a:xfrm>
            <a:off x="838200" y="4581885"/>
            <a:ext cx="10515600" cy="117237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91724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Autofit/>
          </a:bodyPr>
          <a:lstStyle/>
          <a:p>
            <a:r>
              <a:rPr lang="en-US" sz="5400" dirty="0"/>
              <a:t>Industrial, Commercial, Average Retail Rate </a:t>
            </a:r>
            <a:br>
              <a:rPr lang="en-US" sz="5400" dirty="0"/>
            </a:br>
            <a:r>
              <a:rPr lang="en-US" sz="5400" dirty="0"/>
              <a:t>of Electricity</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24</a:t>
            </a:fld>
            <a:endParaRPr lang="en-US" dirty="0"/>
          </a:p>
        </p:txBody>
      </p:sp>
      <p:sp>
        <p:nvSpPr>
          <p:cNvPr id="10" name="Content Placeholder 14">
            <a:extLst>
              <a:ext uri="{FF2B5EF4-FFF2-40B4-BE49-F238E27FC236}">
                <a16:creationId xmlns:a16="http://schemas.microsoft.com/office/drawing/2014/main" id="{2CC980AF-7E2C-402F-8C36-638EE779EBF5}"/>
              </a:ext>
            </a:extLst>
          </p:cNvPr>
          <p:cNvSpPr>
            <a:spLocks noGrp="1"/>
          </p:cNvSpPr>
          <p:nvPr>
            <p:ph sz="half" idx="2"/>
          </p:nvPr>
        </p:nvSpPr>
        <p:spPr>
          <a:xfrm>
            <a:off x="2209800" y="2549089"/>
            <a:ext cx="7772400" cy="3148707"/>
          </a:xfrm>
        </p:spPr>
        <p:txBody>
          <a:bodyPr>
            <a:normAutofit/>
          </a:bodyPr>
          <a:lstStyle/>
          <a:p>
            <a:pPr lvl="0"/>
            <a:r>
              <a:rPr lang="en-US" sz="3200" dirty="0"/>
              <a:t>Because these factors are so closely related in-depth analysis will only be shown for Overall Electricity Price.</a:t>
            </a:r>
          </a:p>
          <a:p>
            <a:pPr lvl="0"/>
            <a:r>
              <a:rPr lang="en-US" sz="3200" dirty="0"/>
              <a:t>Visualizations are provided on next slides for reference at the end of this presentation in the appendix.</a:t>
            </a:r>
          </a:p>
        </p:txBody>
      </p:sp>
    </p:spTree>
    <p:extLst>
      <p:ext uri="{BB962C8B-B14F-4D97-AF65-F5344CB8AC3E}">
        <p14:creationId xmlns:p14="http://schemas.microsoft.com/office/powerpoint/2010/main" val="2688165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Electricity Price Overall</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25</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27631"/>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111202"/>
            <a:ext cx="5029200" cy="2986492"/>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87668"/>
            <a:ext cx="4572000" cy="3152702"/>
          </a:xfrm>
          <a:prstGeom prst="rect">
            <a:avLst/>
          </a:prstGeom>
        </p:spPr>
      </p:pic>
    </p:spTree>
    <p:extLst>
      <p:ext uri="{BB962C8B-B14F-4D97-AF65-F5344CB8AC3E}">
        <p14:creationId xmlns:p14="http://schemas.microsoft.com/office/powerpoint/2010/main" val="242892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Electricity Price Overall</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26</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3"/>
            <a:ext cx="5029200" cy="3255618"/>
          </a:xfrm>
        </p:spPr>
      </p:pic>
    </p:spTree>
    <p:extLst>
      <p:ext uri="{BB962C8B-B14F-4D97-AF65-F5344CB8AC3E}">
        <p14:creationId xmlns:p14="http://schemas.microsoft.com/office/powerpoint/2010/main" val="1289528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Autofit/>
          </a:bodyPr>
          <a:lstStyle/>
          <a:p>
            <a:r>
              <a:rPr lang="en-US" sz="6000" dirty="0"/>
              <a:t>Electricity Price Overall Conclusion</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2209800" y="2292279"/>
            <a:ext cx="7772400" cy="3461976"/>
          </a:xfrm>
        </p:spPr>
        <p:txBody>
          <a:bodyPr>
            <a:normAutofit/>
          </a:bodyPr>
          <a:lstStyle/>
          <a:p>
            <a:pPr lvl="0"/>
            <a:r>
              <a:rPr lang="en-US" sz="3200" b="0" i="0" u="none" dirty="0"/>
              <a:t>As can be seen by the distribution visualizations most states have low Overall Electricity Price but there is a split distribution so there are also a fairly high number of states with a higher electricity price.</a:t>
            </a:r>
          </a:p>
          <a:p>
            <a:pPr lvl="0"/>
            <a:r>
              <a:rPr lang="en-US" sz="3200" b="0" i="0" u="none" dirty="0"/>
              <a:t>New Mexico has lower Overall Electricity Price than both states with higher and lower solar system saturation but there is a bigger difference with states that have a higher solar system saturation.</a:t>
            </a:r>
            <a:endParaRPr lang="en-US" sz="3200"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27</a:t>
            </a:fld>
            <a:endParaRPr lang="en-US" dirty="0"/>
          </a:p>
        </p:txBody>
      </p:sp>
      <p:sp>
        <p:nvSpPr>
          <p:cNvPr id="18" name="Content Placeholder 16">
            <a:extLst>
              <a:ext uri="{FF2B5EF4-FFF2-40B4-BE49-F238E27FC236}">
                <a16:creationId xmlns:a16="http://schemas.microsoft.com/office/drawing/2014/main" id="{5104C853-BA4A-44C9-8EBF-EA3D8B8EC22B}"/>
              </a:ext>
            </a:extLst>
          </p:cNvPr>
          <p:cNvSpPr txBox="1">
            <a:spLocks/>
          </p:cNvSpPr>
          <p:nvPr/>
        </p:nvSpPr>
        <p:spPr>
          <a:xfrm>
            <a:off x="838200" y="4581885"/>
            <a:ext cx="10515600" cy="117237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48111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Heating Design Temperature</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28</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8200" y="2221094"/>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178950"/>
            <a:ext cx="5029200" cy="2918958"/>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163325"/>
            <a:ext cx="4572000" cy="3063240"/>
          </a:xfrm>
          <a:prstGeom prst="rect">
            <a:avLst/>
          </a:prstGeom>
        </p:spPr>
      </p:pic>
    </p:spTree>
    <p:extLst>
      <p:ext uri="{BB962C8B-B14F-4D97-AF65-F5344CB8AC3E}">
        <p14:creationId xmlns:p14="http://schemas.microsoft.com/office/powerpoint/2010/main" val="1912897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sz="7200" dirty="0"/>
              <a:t>Heating Design Temperature</a:t>
            </a:r>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29</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4"/>
            <a:ext cx="5029200" cy="3255617"/>
          </a:xfrm>
        </p:spPr>
      </p:pic>
    </p:spTree>
    <p:extLst>
      <p:ext uri="{BB962C8B-B14F-4D97-AF65-F5344CB8AC3E}">
        <p14:creationId xmlns:p14="http://schemas.microsoft.com/office/powerpoint/2010/main" val="2150752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pic>
        <p:nvPicPr>
          <p:cNvPr id="8" name="Picture Placeholder 7">
            <a:extLst>
              <a:ext uri="{FF2B5EF4-FFF2-40B4-BE49-F238E27FC236}">
                <a16:creationId xmlns:a16="http://schemas.microsoft.com/office/drawing/2014/main" id="{F602090C-4003-4A9A-8F17-0FDDFD83F825}"/>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466" r="18466"/>
          <a:stretch/>
        </p:blipFill>
        <p:spPr>
          <a:xfrm>
            <a:off x="7619" y="2517387"/>
            <a:ext cx="4023360" cy="4340613"/>
          </a:xfrm>
        </p:spPr>
      </p:pic>
      <p:pic>
        <p:nvPicPr>
          <p:cNvPr id="10" name="Picture Placeholder 9">
            <a:extLst>
              <a:ext uri="{FF2B5EF4-FFF2-40B4-BE49-F238E27FC236}">
                <a16:creationId xmlns:a16="http://schemas.microsoft.com/office/drawing/2014/main" id="{BD99CA7F-8B87-4431-852C-815754D1C5A7}"/>
              </a:ext>
            </a:extLst>
          </p:cNvPr>
          <p:cNvPicPr>
            <a:picLocks noGrp="1" noChangeAspect="1"/>
          </p:cNvPicPr>
          <p:nvPr>
            <p:ph type="pic" sz="quarter" idx="14"/>
          </p:nvPr>
        </p:nvPicPr>
        <p:blipFill>
          <a:blip r:embed="rId4"/>
          <a:srcRect l="7527" r="7527"/>
          <a:stretch/>
        </p:blipFill>
        <p:spPr>
          <a:xfrm>
            <a:off x="7619" y="0"/>
            <a:ext cx="4038599" cy="2496030"/>
          </a:xfrm>
        </p:spPr>
      </p:pic>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lstStyle/>
          <a:p>
            <a:r>
              <a:rPr lang="en-US" sz="2400" dirty="0"/>
              <a:t>The goal of this analysis to find factors that influence the saturation of solar panel systems by state. The focus state is New Mexico and the conclusions and recommendations are areas of potential opportunities for Solar Companies in the state of New Mexico.</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3</a:t>
            </a:fld>
            <a:endParaRPr lang="en-US" dirty="0"/>
          </a:p>
        </p:txBody>
      </p:sp>
      <p:sp>
        <p:nvSpPr>
          <p:cNvPr id="7" name="Date Placeholder 3">
            <a:extLst>
              <a:ext uri="{FF2B5EF4-FFF2-40B4-BE49-F238E27FC236}">
                <a16:creationId xmlns:a16="http://schemas.microsoft.com/office/drawing/2014/main" id="{2C75B1A7-F861-4671-AD91-F3BE0041044E}"/>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March 2021</a:t>
            </a:r>
          </a:p>
        </p:txBody>
      </p:sp>
      <p:sp>
        <p:nvSpPr>
          <p:cNvPr id="9" name="Footer Placeholder 4">
            <a:extLst>
              <a:ext uri="{FF2B5EF4-FFF2-40B4-BE49-F238E27FC236}">
                <a16:creationId xmlns:a16="http://schemas.microsoft.com/office/drawing/2014/main" id="{DBB4C556-D4C0-45C1-8F08-B41732E88A8F}"/>
              </a:ext>
            </a:extLst>
          </p:cNvPr>
          <p:cNvSpPr txBox="1">
            <a:spLocks/>
          </p:cNvSpPr>
          <p:nvPr/>
        </p:nvSpPr>
        <p:spPr>
          <a:xfrm>
            <a:off x="6364224" y="6355080"/>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DeepSolar</a:t>
            </a:r>
            <a:r>
              <a:rPr lang="en-US" dirty="0"/>
              <a:t> Data Exploration &amp; Analysis</a:t>
            </a:r>
          </a:p>
        </p:txBody>
      </p:sp>
    </p:spTree>
    <p:extLst>
      <p:ext uri="{BB962C8B-B14F-4D97-AF65-F5344CB8AC3E}">
        <p14:creationId xmlns:p14="http://schemas.microsoft.com/office/powerpoint/2010/main" val="1795373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Autofit/>
          </a:bodyPr>
          <a:lstStyle/>
          <a:p>
            <a:r>
              <a:rPr lang="en-US" sz="6000" dirty="0"/>
              <a:t>Heating Design Temperature Conclusion</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838200" y="2292279"/>
            <a:ext cx="10515600" cy="3461976"/>
          </a:xfrm>
        </p:spPr>
        <p:txBody>
          <a:bodyPr>
            <a:normAutofit fontScale="92500"/>
          </a:bodyPr>
          <a:lstStyle/>
          <a:p>
            <a:pPr lvl="0"/>
            <a:r>
              <a:rPr lang="en-US" sz="3200" b="0" i="0" u="none" dirty="0"/>
              <a:t>Heating Design Temperature is an Energy Star Certification factor.</a:t>
            </a:r>
          </a:p>
          <a:p>
            <a:pPr lvl="0"/>
            <a:r>
              <a:rPr lang="en-US" sz="3200" b="0" i="0" u="none" dirty="0"/>
              <a:t>EPA recommends 1% cooling season design temperature and 99% heating season design temperature for the weather location that is geographically closest to the home to be certified.</a:t>
            </a:r>
          </a:p>
          <a:p>
            <a:pPr lvl="0"/>
            <a:r>
              <a:rPr lang="en-US" sz="3200" b="0" i="0" u="none" dirty="0"/>
              <a:t>As can be seen by the distribution visualizations the Heating Design Temperature is evenly distributed.</a:t>
            </a:r>
          </a:p>
          <a:p>
            <a:pPr lvl="0"/>
            <a:r>
              <a:rPr lang="en-US" sz="3200" b="0" i="0" u="none" dirty="0"/>
              <a:t>New Mexico has lower Heating Design Temperature than both states with higher and lower solar system saturation but there is a bigger difference with states that have a higher solar system saturation.</a:t>
            </a:r>
            <a:endParaRPr lang="en-US" sz="3200"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30</a:t>
            </a:fld>
            <a:endParaRPr lang="en-US" dirty="0"/>
          </a:p>
        </p:txBody>
      </p:sp>
      <p:sp>
        <p:nvSpPr>
          <p:cNvPr id="18" name="Content Placeholder 16">
            <a:extLst>
              <a:ext uri="{FF2B5EF4-FFF2-40B4-BE49-F238E27FC236}">
                <a16:creationId xmlns:a16="http://schemas.microsoft.com/office/drawing/2014/main" id="{5104C853-BA4A-44C9-8EBF-EA3D8B8EC22B}"/>
              </a:ext>
            </a:extLst>
          </p:cNvPr>
          <p:cNvSpPr txBox="1">
            <a:spLocks/>
          </p:cNvSpPr>
          <p:nvPr/>
        </p:nvSpPr>
        <p:spPr>
          <a:xfrm>
            <a:off x="838200" y="4581885"/>
            <a:ext cx="10515600" cy="117237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525959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normAutofit fontScale="90000"/>
          </a:bodyPr>
          <a:lstStyle/>
          <a:p>
            <a:r>
              <a:rPr lang="en-US" sz="8800" dirty="0">
                <a:solidFill>
                  <a:schemeClr val="bg1"/>
                </a:solidFill>
              </a:rPr>
              <a:t>Conclusion and Recommendations</a:t>
            </a:r>
            <a:endParaRPr lang="en-US" dirty="0"/>
          </a:p>
        </p:txBody>
      </p:sp>
      <p:sp>
        <p:nvSpPr>
          <p:cNvPr id="4" name="Date Placeholder 3">
            <a:extLst>
              <a:ext uri="{FF2B5EF4-FFF2-40B4-BE49-F238E27FC236}">
                <a16:creationId xmlns:a16="http://schemas.microsoft.com/office/drawing/2014/main" id="{1C93134E-60BE-4F89-9152-C7742DB518FF}"/>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5" name="Footer Placeholder 4">
            <a:extLst>
              <a:ext uri="{FF2B5EF4-FFF2-40B4-BE49-F238E27FC236}">
                <a16:creationId xmlns:a16="http://schemas.microsoft.com/office/drawing/2014/main" id="{D209F568-012F-4D74-B28C-55DDF0206BD0}"/>
              </a:ext>
            </a:extLst>
          </p:cNvPr>
          <p:cNvSpPr txBox="1">
            <a:spLocks/>
          </p:cNvSpPr>
          <p:nvPr/>
        </p:nvSpPr>
        <p:spPr>
          <a:xfrm>
            <a:off x="4494276" y="6355079"/>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7A25EAAA-DA77-40CD-BF0E-8E32CED10733}"/>
              </a:ext>
            </a:extLst>
          </p:cNvPr>
          <p:cNvSpPr txBox="1">
            <a:spLocks/>
          </p:cNvSpPr>
          <p:nvPr/>
        </p:nvSpPr>
        <p:spPr>
          <a:xfrm>
            <a:off x="10067544" y="6355080"/>
            <a:ext cx="1280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pPr algn="r"/>
              <a:t>31</a:t>
            </a:fld>
            <a:endParaRPr lang="en-US" dirty="0"/>
          </a:p>
        </p:txBody>
      </p:sp>
    </p:spTree>
    <p:extLst>
      <p:ext uri="{BB962C8B-B14F-4D97-AF65-F5344CB8AC3E}">
        <p14:creationId xmlns:p14="http://schemas.microsoft.com/office/powerpoint/2010/main" val="3687007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Conclusion</a:t>
            </a:r>
          </a:p>
        </p:txBody>
      </p:sp>
      <p:pic>
        <p:nvPicPr>
          <p:cNvPr id="15" name="Picture Placeholder 14">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a:blip r:embed="rId2"/>
          <a:srcRect l="18351" r="18351"/>
          <a:stretch/>
        </p:blipFill>
        <p:spPr>
          <a:xfrm>
            <a:off x="5027598" y="0"/>
            <a:ext cx="3035794" cy="3597039"/>
          </a:xfrm>
        </p:spPr>
      </p:pic>
      <p:pic>
        <p:nvPicPr>
          <p:cNvPr id="17" name="Picture Placeholder 16" descr="Silhouettes of sandhill cranes">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a:blip r:embed="rId3"/>
          <a:srcRect l="21324" r="21324"/>
          <a:stretch/>
        </p:blipFill>
        <p:spPr>
          <a:xfrm>
            <a:off x="8263901" y="-1"/>
            <a:ext cx="3928091" cy="4143506"/>
          </a:xfrm>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a:xfrm>
            <a:off x="573614" y="2525287"/>
            <a:ext cx="3931920" cy="3381463"/>
          </a:xfrm>
        </p:spPr>
        <p:txBody>
          <a:bodyPr>
            <a:normAutofit fontScale="70000" lnSpcReduction="20000"/>
          </a:bodyPr>
          <a:lstStyle/>
          <a:p>
            <a:r>
              <a:rPr lang="en-US" dirty="0"/>
              <a:t>Given the conclusions drawn from analysis it is recommended that New Mexico Solar Companies consider factors that are within the realm of human control.</a:t>
            </a:r>
          </a:p>
          <a:p>
            <a:r>
              <a:rPr lang="en-US" dirty="0"/>
              <a:t>The Overall Electricity Prices are not controllable by a Solar Company but it is trending upwards in New Mexico. This presents a potential area of opportunity in the coming years for Solar Companies.</a:t>
            </a:r>
          </a:p>
          <a:p>
            <a:r>
              <a:rPr lang="en-US" dirty="0"/>
              <a:t>An increase in incentives in any form would also benefit Solar Companies and I would recommend they push for that in the political realm by supporting candidates that are in favor of the New Mexico’s Energy Transition Act. In 2019 the legislature and Governor Michelle Lujan Grisham enacted the Energy Transition Act, this legislation commits New Mexico to 50% carbon-free energy by 2030 and 100% carbon free energy by 2045.</a:t>
            </a:r>
          </a:p>
        </p:txBody>
      </p:sp>
      <p:pic>
        <p:nvPicPr>
          <p:cNvPr id="23" name="Picture Placeholder 22">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a:blip r:embed="rId4"/>
          <a:srcRect l="1955" r="1955"/>
          <a:stretch/>
        </p:blipFill>
        <p:spPr>
          <a:xfrm>
            <a:off x="8281029" y="4328340"/>
            <a:ext cx="3910962" cy="2529660"/>
          </a:xfrm>
        </p:spPr>
      </p:pic>
      <p:sp>
        <p:nvSpPr>
          <p:cNvPr id="8" name="Date Placeholder 6">
            <a:extLst>
              <a:ext uri="{FF2B5EF4-FFF2-40B4-BE49-F238E27FC236}">
                <a16:creationId xmlns:a16="http://schemas.microsoft.com/office/drawing/2014/main" id="{D00D661A-0C16-4C34-979F-A738BE34D997}"/>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9" name="Footer Placeholder 7">
            <a:extLst>
              <a:ext uri="{FF2B5EF4-FFF2-40B4-BE49-F238E27FC236}">
                <a16:creationId xmlns:a16="http://schemas.microsoft.com/office/drawing/2014/main" id="{79F0451D-9D0C-4E40-885B-6708CBD5A759}"/>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DeepSolar</a:t>
            </a:r>
            <a:r>
              <a:rPr lang="en-US" dirty="0"/>
              <a:t> Data Exploration &amp; Analysis</a:t>
            </a:r>
          </a:p>
        </p:txBody>
      </p:sp>
      <p:sp>
        <p:nvSpPr>
          <p:cNvPr id="10" name="Slide Number Placeholder 8">
            <a:extLst>
              <a:ext uri="{FF2B5EF4-FFF2-40B4-BE49-F238E27FC236}">
                <a16:creationId xmlns:a16="http://schemas.microsoft.com/office/drawing/2014/main" id="{798A32B3-1302-414E-A18B-28341F86018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solidFill>
                  <a:schemeClr val="bg1"/>
                </a:solidFill>
              </a:rPr>
              <a:pPr algn="r"/>
              <a:t>32</a:t>
            </a:fld>
            <a:endParaRPr lang="en-US" dirty="0">
              <a:solidFill>
                <a:schemeClr val="bg1"/>
              </a:solidFill>
            </a:endParaRPr>
          </a:p>
        </p:txBody>
      </p:sp>
      <p:sp>
        <p:nvSpPr>
          <p:cNvPr id="2" name="TextBox 1">
            <a:extLst>
              <a:ext uri="{FF2B5EF4-FFF2-40B4-BE49-F238E27FC236}">
                <a16:creationId xmlns:a16="http://schemas.microsoft.com/office/drawing/2014/main" id="{0776D263-7FCB-4A55-B691-F393A83C7CB6}"/>
              </a:ext>
            </a:extLst>
          </p:cNvPr>
          <p:cNvSpPr txBox="1"/>
          <p:nvPr/>
        </p:nvSpPr>
        <p:spPr>
          <a:xfrm>
            <a:off x="5020056" y="3759200"/>
            <a:ext cx="3043336" cy="2031325"/>
          </a:xfrm>
          <a:prstGeom prst="rect">
            <a:avLst/>
          </a:prstGeom>
          <a:noFill/>
        </p:spPr>
        <p:txBody>
          <a:bodyPr wrap="square" rtlCol="0">
            <a:spAutoFit/>
          </a:bodyPr>
          <a:lstStyle/>
          <a:p>
            <a:r>
              <a:rPr lang="en-US" dirty="0"/>
              <a:t>See links for more information: </a:t>
            </a:r>
          </a:p>
          <a:p>
            <a:endParaRPr lang="en-US" dirty="0"/>
          </a:p>
          <a:p>
            <a:r>
              <a:rPr lang="en-US" dirty="0">
                <a:hlinkClick r:id="rId5"/>
              </a:rPr>
              <a:t>https://cvnm.org/a-bold-vision-for-new-mexico/</a:t>
            </a:r>
            <a:endParaRPr lang="en-US" dirty="0"/>
          </a:p>
          <a:p>
            <a:endParaRPr lang="en-US" dirty="0">
              <a:hlinkClick r:id="rId6"/>
            </a:endParaRPr>
          </a:p>
          <a:p>
            <a:r>
              <a:rPr lang="en-US" dirty="0">
                <a:hlinkClick r:id="rId6"/>
              </a:rPr>
              <a:t>https://errorsofenchantment.com/new-report-new-mexico-residential-electricity-rates-rose-9-2-over-past-year/</a:t>
            </a:r>
            <a:endParaRPr lang="en-US" dirty="0"/>
          </a:p>
        </p:txBody>
      </p:sp>
    </p:spTree>
    <p:extLst>
      <p:ext uri="{BB962C8B-B14F-4D97-AF65-F5344CB8AC3E}">
        <p14:creationId xmlns:p14="http://schemas.microsoft.com/office/powerpoint/2010/main" val="3065165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p:pic>
      <p:pic>
        <p:nvPicPr>
          <p:cNvPr id="27" name="Online Image Placeholder 11" descr="Monitor">
            <a:extLst>
              <a:ext uri="{FF2B5EF4-FFF2-40B4-BE49-F238E27FC236}">
                <a16:creationId xmlns:a16="http://schemas.microsoft.com/office/drawing/2014/main" id="{6EC943CF-98BB-4FE5-A6A8-5371D13646A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p:txBody>
          <a:bodyPr/>
          <a:lstStyle/>
          <a:p>
            <a:r>
              <a:rPr lang="en-US" dirty="0"/>
              <a:t>Alexandra Durec</a:t>
            </a:r>
          </a:p>
          <a:p>
            <a:endParaRPr lang="en-US"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p:txBody>
          <a:bodyPr/>
          <a:lstStyle/>
          <a:p>
            <a:r>
              <a:rPr lang="en-US" dirty="0"/>
              <a:t>alexandradurec@gmail.com</a:t>
            </a:r>
          </a:p>
          <a:p>
            <a:endParaRPr lang="en-US" dirty="0"/>
          </a:p>
        </p:txBody>
      </p:sp>
      <p:sp>
        <p:nvSpPr>
          <p:cNvPr id="11" name="Text Placeholder 10">
            <a:extLst>
              <a:ext uri="{FF2B5EF4-FFF2-40B4-BE49-F238E27FC236}">
                <a16:creationId xmlns:a16="http://schemas.microsoft.com/office/drawing/2014/main" id="{1612A310-0919-4438-952C-499AC4A95E7A}"/>
              </a:ext>
            </a:extLst>
          </p:cNvPr>
          <p:cNvSpPr>
            <a:spLocks noGrp="1"/>
          </p:cNvSpPr>
          <p:nvPr>
            <p:ph type="body" sz="quarter" idx="22"/>
          </p:nvPr>
        </p:nvSpPr>
        <p:spPr>
          <a:xfrm>
            <a:off x="8540496" y="4315968"/>
            <a:ext cx="3063240" cy="1835450"/>
          </a:xfrm>
        </p:spPr>
        <p:txBody>
          <a:bodyPr>
            <a:normAutofit/>
          </a:bodyPr>
          <a:lstStyle/>
          <a:p>
            <a:r>
              <a:rPr lang="en-US" dirty="0" err="1"/>
              <a:t>alex</a:t>
            </a:r>
            <a:r>
              <a:rPr lang="en-US" dirty="0"/>
              <a:t>-durec on LinkedIn and GitHub</a:t>
            </a:r>
          </a:p>
          <a:p>
            <a:r>
              <a:rPr lang="en-US" dirty="0" err="1">
                <a:hlinkClick r:id="rId8"/>
              </a:rPr>
              <a:t>DeepSolar</a:t>
            </a:r>
            <a:r>
              <a:rPr lang="en-US" dirty="0">
                <a:hlinkClick r:id="rId8"/>
              </a:rPr>
              <a:t> Analysis </a:t>
            </a:r>
            <a:r>
              <a:rPr lang="en-US" dirty="0" err="1">
                <a:hlinkClick r:id="rId8"/>
              </a:rPr>
              <a:t>Colab</a:t>
            </a:r>
            <a:r>
              <a:rPr lang="en-US" dirty="0">
                <a:hlinkClick r:id="rId8"/>
              </a:rPr>
              <a:t> Notebook </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p:txBody>
          <a:bodyPr/>
          <a:lstStyle/>
          <a:p>
            <a:r>
              <a:rPr lang="en-US" dirty="0"/>
              <a:t>March 2021</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33</a:t>
            </a:fld>
            <a:endParaRPr lang="en-US" dirty="0"/>
          </a:p>
        </p:txBody>
      </p:sp>
    </p:spTree>
    <p:extLst>
      <p:ext uri="{BB962C8B-B14F-4D97-AF65-F5344CB8AC3E}">
        <p14:creationId xmlns:p14="http://schemas.microsoft.com/office/powerpoint/2010/main" val="2151942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D37-005D-4A50-A6B6-62F7ECD8B663}"/>
              </a:ext>
            </a:extLst>
          </p:cNvPr>
          <p:cNvSpPr>
            <a:spLocks noGrp="1"/>
          </p:cNvSpPr>
          <p:nvPr>
            <p:ph type="title"/>
          </p:nvPr>
        </p:nvSpPr>
        <p:spPr>
          <a:xfrm>
            <a:off x="914400" y="457200"/>
            <a:ext cx="10515600" cy="1325880"/>
          </a:xfrm>
        </p:spPr>
        <p:txBody>
          <a:bodyPr/>
          <a:lstStyle/>
          <a:p>
            <a:r>
              <a:rPr lang="en-US" dirty="0"/>
              <a:t>Appendix</a:t>
            </a:r>
          </a:p>
        </p:txBody>
      </p:sp>
      <p:sp>
        <p:nvSpPr>
          <p:cNvPr id="7" name="Date Placeholder 2">
            <a:extLst>
              <a:ext uri="{FF2B5EF4-FFF2-40B4-BE49-F238E27FC236}">
                <a16:creationId xmlns:a16="http://schemas.microsoft.com/office/drawing/2014/main" id="{4693AD1D-1A5C-4EA3-8CB0-8F88A7A7C32B}"/>
              </a:ext>
            </a:extLst>
          </p:cNvPr>
          <p:cNvSpPr>
            <a:spLocks noGrp="1"/>
          </p:cNvSpPr>
          <p:nvPr>
            <p:ph type="dt" sz="half" idx="10"/>
          </p:nvPr>
        </p:nvSpPr>
        <p:spPr>
          <a:xfrm>
            <a:off x="838200" y="6356350"/>
            <a:ext cx="2743200" cy="365125"/>
          </a:xfrm>
        </p:spPr>
        <p:txBody>
          <a:bodyPr/>
          <a:lstStyle/>
          <a:p>
            <a:r>
              <a:rPr lang="en-US" dirty="0"/>
              <a:t>March 2021</a:t>
            </a:r>
          </a:p>
        </p:txBody>
      </p:sp>
      <p:sp>
        <p:nvSpPr>
          <p:cNvPr id="8" name="Footer Placeholder 3">
            <a:extLst>
              <a:ext uri="{FF2B5EF4-FFF2-40B4-BE49-F238E27FC236}">
                <a16:creationId xmlns:a16="http://schemas.microsoft.com/office/drawing/2014/main" id="{C2F21FA8-98DB-4AAE-B07E-9ABD39BB6643}"/>
              </a:ext>
            </a:extLst>
          </p:cNvPr>
          <p:cNvSpPr>
            <a:spLocks noGrp="1"/>
          </p:cNvSpPr>
          <p:nvPr>
            <p:ph type="ftr" sz="quarter" idx="11"/>
          </p:nvPr>
        </p:nvSpPr>
        <p:spPr>
          <a:xfrm>
            <a:off x="4038600" y="6356350"/>
            <a:ext cx="4114800" cy="365125"/>
          </a:xfrm>
        </p:spPr>
        <p:txBody>
          <a:bodyPr/>
          <a:lstStyle/>
          <a:p>
            <a:r>
              <a:rPr lang="en-US" dirty="0" err="1"/>
              <a:t>DeepSolar</a:t>
            </a:r>
            <a:r>
              <a:rPr lang="en-US" dirty="0"/>
              <a:t> Data Exploration &amp; Analysis</a:t>
            </a:r>
          </a:p>
        </p:txBody>
      </p:sp>
      <p:sp>
        <p:nvSpPr>
          <p:cNvPr id="9" name="Slide Number Placeholder 4">
            <a:extLst>
              <a:ext uri="{FF2B5EF4-FFF2-40B4-BE49-F238E27FC236}">
                <a16:creationId xmlns:a16="http://schemas.microsoft.com/office/drawing/2014/main" id="{D8BCFB65-336E-4995-80E7-B9170B1117C7}"/>
              </a:ext>
            </a:extLst>
          </p:cNvPr>
          <p:cNvSpPr>
            <a:spLocks noGrp="1"/>
          </p:cNvSpPr>
          <p:nvPr>
            <p:ph type="sldNum" sz="quarter" idx="12"/>
          </p:nvPr>
        </p:nvSpPr>
        <p:spPr>
          <a:xfrm>
            <a:off x="8610600" y="6356350"/>
            <a:ext cx="2743200" cy="365125"/>
          </a:xfrm>
        </p:spPr>
        <p:txBody>
          <a:bodyPr/>
          <a:lstStyle/>
          <a:p>
            <a:fld id="{2C18C1E5-FB55-42F5-BD6D-9CC153FCDBE6}" type="slidenum">
              <a:rPr lang="en-US" smtClean="0"/>
              <a:pPr/>
              <a:t>34</a:t>
            </a:fld>
            <a:endParaRPr lang="en-US" dirty="0"/>
          </a:p>
        </p:txBody>
      </p:sp>
      <p:sp>
        <p:nvSpPr>
          <p:cNvPr id="12" name="TextBox 11">
            <a:extLst>
              <a:ext uri="{FF2B5EF4-FFF2-40B4-BE49-F238E27FC236}">
                <a16:creationId xmlns:a16="http://schemas.microsoft.com/office/drawing/2014/main" id="{E58F4EF4-1502-415F-80D0-2AAEC14D9C55}"/>
              </a:ext>
            </a:extLst>
          </p:cNvPr>
          <p:cNvSpPr txBox="1"/>
          <p:nvPr/>
        </p:nvSpPr>
        <p:spPr>
          <a:xfrm>
            <a:off x="838200" y="2281382"/>
            <a:ext cx="10515600" cy="3539430"/>
          </a:xfrm>
          <a:prstGeom prst="rect">
            <a:avLst/>
          </a:prstGeom>
          <a:noFill/>
        </p:spPr>
        <p:txBody>
          <a:bodyPr wrap="square" rtlCol="0">
            <a:spAutoFit/>
          </a:bodyPr>
          <a:lstStyle/>
          <a:p>
            <a:r>
              <a:rPr lang="en-US" sz="3200" dirty="0"/>
              <a:t>Contents:</a:t>
            </a:r>
          </a:p>
          <a:p>
            <a:pPr marL="285750" indent="-285750">
              <a:buFont typeface="Arial" panose="020B0604020202020204" pitchFamily="34" charset="0"/>
              <a:buChar char="•"/>
            </a:pPr>
            <a:r>
              <a:rPr lang="en-US" sz="3200" dirty="0"/>
              <a:t>Statistical Analysis Details</a:t>
            </a:r>
          </a:p>
          <a:p>
            <a:pPr marL="285750" indent="-285750">
              <a:buFont typeface="Arial" panose="020B0604020202020204" pitchFamily="34" charset="0"/>
              <a:buChar char="•"/>
            </a:pPr>
            <a:r>
              <a:rPr lang="en-US" sz="3200" dirty="0"/>
              <a:t>Incentive Residential State Level Visualizations</a:t>
            </a:r>
          </a:p>
          <a:p>
            <a:pPr marL="285750" indent="-285750">
              <a:buFont typeface="Arial" panose="020B0604020202020204" pitchFamily="34" charset="0"/>
              <a:buChar char="•"/>
            </a:pPr>
            <a:r>
              <a:rPr lang="en-US" sz="3200" dirty="0"/>
              <a:t>Incentive Nonresidential State Level Visualizations</a:t>
            </a:r>
          </a:p>
          <a:p>
            <a:pPr marL="285750" indent="-285750">
              <a:buFont typeface="Arial" panose="020B0604020202020204" pitchFamily="34" charset="0"/>
              <a:buChar char="•"/>
            </a:pPr>
            <a:r>
              <a:rPr lang="en-US" sz="3200" dirty="0"/>
              <a:t>Feed-in Tariff Visualizations</a:t>
            </a:r>
          </a:p>
          <a:p>
            <a:pPr marL="285750" indent="-285750">
              <a:buFont typeface="Arial" panose="020B0604020202020204" pitchFamily="34" charset="0"/>
              <a:buChar char="•"/>
            </a:pPr>
            <a:r>
              <a:rPr lang="en-US" sz="3200" dirty="0"/>
              <a:t>Rebate Visualizations</a:t>
            </a:r>
          </a:p>
          <a:p>
            <a:pPr marL="285750" indent="-285750">
              <a:buFont typeface="Arial" panose="020B0604020202020204" pitchFamily="34" charset="0"/>
              <a:buChar char="•"/>
            </a:pPr>
            <a:r>
              <a:rPr lang="en-US" sz="3200" dirty="0"/>
              <a:t>Industrial, Commercial, Average Retail Rate Visualizations</a:t>
            </a:r>
          </a:p>
        </p:txBody>
      </p:sp>
    </p:spTree>
    <p:extLst>
      <p:ext uri="{BB962C8B-B14F-4D97-AF65-F5344CB8AC3E}">
        <p14:creationId xmlns:p14="http://schemas.microsoft.com/office/powerpoint/2010/main" val="4063741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D37-005D-4A50-A6B6-62F7ECD8B663}"/>
              </a:ext>
            </a:extLst>
          </p:cNvPr>
          <p:cNvSpPr>
            <a:spLocks noGrp="1"/>
          </p:cNvSpPr>
          <p:nvPr>
            <p:ph type="title"/>
          </p:nvPr>
        </p:nvSpPr>
        <p:spPr>
          <a:xfrm>
            <a:off x="914400" y="457200"/>
            <a:ext cx="10515600" cy="1325880"/>
          </a:xfrm>
        </p:spPr>
        <p:txBody>
          <a:bodyPr/>
          <a:lstStyle/>
          <a:p>
            <a:r>
              <a:rPr lang="en-US" dirty="0"/>
              <a:t>Statistical Analysis Detail</a:t>
            </a:r>
          </a:p>
        </p:txBody>
      </p:sp>
      <p:sp>
        <p:nvSpPr>
          <p:cNvPr id="7" name="Date Placeholder 2">
            <a:extLst>
              <a:ext uri="{FF2B5EF4-FFF2-40B4-BE49-F238E27FC236}">
                <a16:creationId xmlns:a16="http://schemas.microsoft.com/office/drawing/2014/main" id="{4693AD1D-1A5C-4EA3-8CB0-8F88A7A7C32B}"/>
              </a:ext>
            </a:extLst>
          </p:cNvPr>
          <p:cNvSpPr>
            <a:spLocks noGrp="1"/>
          </p:cNvSpPr>
          <p:nvPr>
            <p:ph type="dt" sz="half" idx="10"/>
          </p:nvPr>
        </p:nvSpPr>
        <p:spPr>
          <a:xfrm>
            <a:off x="838200" y="6356350"/>
            <a:ext cx="2743200" cy="365125"/>
          </a:xfrm>
        </p:spPr>
        <p:txBody>
          <a:bodyPr/>
          <a:lstStyle/>
          <a:p>
            <a:r>
              <a:rPr lang="en-US" dirty="0"/>
              <a:t>March 2021</a:t>
            </a:r>
          </a:p>
        </p:txBody>
      </p:sp>
      <p:sp>
        <p:nvSpPr>
          <p:cNvPr id="8" name="Footer Placeholder 3">
            <a:extLst>
              <a:ext uri="{FF2B5EF4-FFF2-40B4-BE49-F238E27FC236}">
                <a16:creationId xmlns:a16="http://schemas.microsoft.com/office/drawing/2014/main" id="{C2F21FA8-98DB-4AAE-B07E-9ABD39BB6643}"/>
              </a:ext>
            </a:extLst>
          </p:cNvPr>
          <p:cNvSpPr>
            <a:spLocks noGrp="1"/>
          </p:cNvSpPr>
          <p:nvPr>
            <p:ph type="ftr" sz="quarter" idx="11"/>
          </p:nvPr>
        </p:nvSpPr>
        <p:spPr>
          <a:xfrm>
            <a:off x="4038600" y="6356350"/>
            <a:ext cx="4114800" cy="365125"/>
          </a:xfrm>
        </p:spPr>
        <p:txBody>
          <a:bodyPr/>
          <a:lstStyle/>
          <a:p>
            <a:r>
              <a:rPr lang="en-US" dirty="0" err="1"/>
              <a:t>DeepSolar</a:t>
            </a:r>
            <a:r>
              <a:rPr lang="en-US" dirty="0"/>
              <a:t> Data Exploration &amp; Analysis</a:t>
            </a:r>
          </a:p>
        </p:txBody>
      </p:sp>
      <p:sp>
        <p:nvSpPr>
          <p:cNvPr id="9" name="Slide Number Placeholder 4">
            <a:extLst>
              <a:ext uri="{FF2B5EF4-FFF2-40B4-BE49-F238E27FC236}">
                <a16:creationId xmlns:a16="http://schemas.microsoft.com/office/drawing/2014/main" id="{D8BCFB65-336E-4995-80E7-B9170B1117C7}"/>
              </a:ext>
            </a:extLst>
          </p:cNvPr>
          <p:cNvSpPr>
            <a:spLocks noGrp="1"/>
          </p:cNvSpPr>
          <p:nvPr>
            <p:ph type="sldNum" sz="quarter" idx="12"/>
          </p:nvPr>
        </p:nvSpPr>
        <p:spPr>
          <a:xfrm>
            <a:off x="8610600" y="6356350"/>
            <a:ext cx="2743200" cy="365125"/>
          </a:xfrm>
        </p:spPr>
        <p:txBody>
          <a:bodyPr/>
          <a:lstStyle/>
          <a:p>
            <a:fld id="{2C18C1E5-FB55-42F5-BD6D-9CC153FCDBE6}" type="slidenum">
              <a:rPr lang="en-US" smtClean="0"/>
              <a:pPr/>
              <a:t>35</a:t>
            </a:fld>
            <a:endParaRPr lang="en-US" dirty="0"/>
          </a:p>
        </p:txBody>
      </p:sp>
      <p:graphicFrame>
        <p:nvGraphicFramePr>
          <p:cNvPr id="11" name="Object 10">
            <a:extLst>
              <a:ext uri="{FF2B5EF4-FFF2-40B4-BE49-F238E27FC236}">
                <a16:creationId xmlns:a16="http://schemas.microsoft.com/office/drawing/2014/main" id="{6A1E5B82-A5B6-44EB-913D-EF4A9FC6201A}"/>
              </a:ext>
            </a:extLst>
          </p:cNvPr>
          <p:cNvGraphicFramePr>
            <a:graphicFrameLocks noChangeAspect="1"/>
          </p:cNvGraphicFramePr>
          <p:nvPr>
            <p:extLst>
              <p:ext uri="{D42A27DB-BD31-4B8C-83A1-F6EECF244321}">
                <p14:modId xmlns:p14="http://schemas.microsoft.com/office/powerpoint/2010/main" val="9155281"/>
              </p:ext>
            </p:extLst>
          </p:nvPr>
        </p:nvGraphicFramePr>
        <p:xfrm>
          <a:off x="331787" y="2187575"/>
          <a:ext cx="11528425" cy="4168775"/>
        </p:xfrm>
        <a:graphic>
          <a:graphicData uri="http://schemas.openxmlformats.org/presentationml/2006/ole">
            <mc:AlternateContent xmlns:mc="http://schemas.openxmlformats.org/markup-compatibility/2006">
              <mc:Choice xmlns:v="urn:schemas-microsoft-com:vml" Requires="v">
                <p:oleObj name="Worksheet" r:id="rId2" imgW="11529095" imgH="4168101" progId="Excel.Sheet.12">
                  <p:embed/>
                </p:oleObj>
              </mc:Choice>
              <mc:Fallback>
                <p:oleObj name="Worksheet" r:id="rId2" imgW="11529095" imgH="4168101" progId="Excel.Sheet.12">
                  <p:embed/>
                  <p:pic>
                    <p:nvPicPr>
                      <p:cNvPr id="11" name="Object 10">
                        <a:extLst>
                          <a:ext uri="{FF2B5EF4-FFF2-40B4-BE49-F238E27FC236}">
                            <a16:creationId xmlns:a16="http://schemas.microsoft.com/office/drawing/2014/main" id="{6A1E5B82-A5B6-44EB-913D-EF4A9FC6201A}"/>
                          </a:ext>
                        </a:extLst>
                      </p:cNvPr>
                      <p:cNvPicPr/>
                      <p:nvPr/>
                    </p:nvPicPr>
                    <p:blipFill>
                      <a:blip r:embed="rId3"/>
                      <a:stretch>
                        <a:fillRect/>
                      </a:stretch>
                    </p:blipFill>
                    <p:spPr>
                      <a:xfrm>
                        <a:off x="331787" y="2187575"/>
                        <a:ext cx="11528425" cy="4168775"/>
                      </a:xfrm>
                      <a:prstGeom prst="rect">
                        <a:avLst/>
                      </a:prstGeom>
                    </p:spPr>
                  </p:pic>
                </p:oleObj>
              </mc:Fallback>
            </mc:AlternateContent>
          </a:graphicData>
        </a:graphic>
      </p:graphicFrame>
    </p:spTree>
    <p:extLst>
      <p:ext uri="{BB962C8B-B14F-4D97-AF65-F5344CB8AC3E}">
        <p14:creationId xmlns:p14="http://schemas.microsoft.com/office/powerpoint/2010/main" val="2215450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Nonresidential Count</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36</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0893"/>
            <a:ext cx="5029200" cy="3255618"/>
          </a:xfrm>
        </p:spPr>
      </p:pic>
    </p:spTree>
    <p:extLst>
      <p:ext uri="{BB962C8B-B14F-4D97-AF65-F5344CB8AC3E}">
        <p14:creationId xmlns:p14="http://schemas.microsoft.com/office/powerpoint/2010/main" val="4196464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Residential State Level</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37</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65653"/>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081237"/>
            <a:ext cx="5029200" cy="2986493"/>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87666"/>
            <a:ext cx="4572000" cy="3063241"/>
          </a:xfrm>
          <a:prstGeom prst="rect">
            <a:avLst/>
          </a:prstGeom>
        </p:spPr>
      </p:pic>
    </p:spTree>
    <p:extLst>
      <p:ext uri="{BB962C8B-B14F-4D97-AF65-F5344CB8AC3E}">
        <p14:creationId xmlns:p14="http://schemas.microsoft.com/office/powerpoint/2010/main" val="1578649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Residential State Level</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38</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77959"/>
            <a:ext cx="5029200" cy="3255617"/>
          </a:xfrm>
        </p:spPr>
      </p:pic>
    </p:spTree>
    <p:extLst>
      <p:ext uri="{BB962C8B-B14F-4D97-AF65-F5344CB8AC3E}">
        <p14:creationId xmlns:p14="http://schemas.microsoft.com/office/powerpoint/2010/main" val="3806788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Nonresidential State Level</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39</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16494"/>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121032"/>
            <a:ext cx="5029200" cy="2916933"/>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97501"/>
            <a:ext cx="4572000" cy="3117802"/>
          </a:xfrm>
          <a:prstGeom prst="rect">
            <a:avLst/>
          </a:prstGeom>
        </p:spPr>
      </p:pic>
    </p:spTree>
    <p:extLst>
      <p:ext uri="{BB962C8B-B14F-4D97-AF65-F5344CB8AC3E}">
        <p14:creationId xmlns:p14="http://schemas.microsoft.com/office/powerpoint/2010/main" val="3680701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800" dirty="0" err="1">
                <a:solidFill>
                  <a:schemeClr val="bg1"/>
                </a:solidFill>
              </a:rPr>
              <a:t>D</a:t>
            </a:r>
            <a:r>
              <a:rPr lang="en-US" sz="8000" dirty="0" err="1">
                <a:solidFill>
                  <a:schemeClr val="bg1"/>
                </a:solidFill>
              </a:rPr>
              <a:t>eep</a:t>
            </a:r>
            <a:r>
              <a:rPr lang="en-US" sz="8800" dirty="0" err="1">
                <a:solidFill>
                  <a:schemeClr val="bg1"/>
                </a:solidFill>
              </a:rPr>
              <a:t>S</a:t>
            </a:r>
            <a:r>
              <a:rPr lang="en-US" sz="8000" dirty="0" err="1">
                <a:solidFill>
                  <a:schemeClr val="bg1"/>
                </a:solidFill>
              </a:rPr>
              <a:t>olar</a:t>
            </a:r>
            <a:r>
              <a:rPr lang="en-US" sz="8000" dirty="0">
                <a:solidFill>
                  <a:schemeClr val="bg1"/>
                </a:solidFill>
              </a:rPr>
              <a:t> Dataset</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Description and Factors of Interest</a:t>
            </a:r>
          </a:p>
          <a:p>
            <a:endParaRPr lang="en-US" dirty="0"/>
          </a:p>
        </p:txBody>
      </p:sp>
      <p:sp>
        <p:nvSpPr>
          <p:cNvPr id="4" name="Date Placeholder 3">
            <a:extLst>
              <a:ext uri="{FF2B5EF4-FFF2-40B4-BE49-F238E27FC236}">
                <a16:creationId xmlns:a16="http://schemas.microsoft.com/office/drawing/2014/main" id="{1C93134E-60BE-4F89-9152-C7742DB518FF}"/>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5" name="Footer Placeholder 4">
            <a:extLst>
              <a:ext uri="{FF2B5EF4-FFF2-40B4-BE49-F238E27FC236}">
                <a16:creationId xmlns:a16="http://schemas.microsoft.com/office/drawing/2014/main" id="{D209F568-012F-4D74-B28C-55DDF0206BD0}"/>
              </a:ext>
            </a:extLst>
          </p:cNvPr>
          <p:cNvSpPr txBox="1">
            <a:spLocks/>
          </p:cNvSpPr>
          <p:nvPr/>
        </p:nvSpPr>
        <p:spPr>
          <a:xfrm>
            <a:off x="4494276" y="6355079"/>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7A25EAAA-DA77-40CD-BF0E-8E32CED10733}"/>
              </a:ext>
            </a:extLst>
          </p:cNvPr>
          <p:cNvSpPr txBox="1">
            <a:spLocks/>
          </p:cNvSpPr>
          <p:nvPr/>
        </p:nvSpPr>
        <p:spPr>
          <a:xfrm>
            <a:off x="10067544" y="6355080"/>
            <a:ext cx="1280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pPr algn="r"/>
              <a:t>4</a:t>
            </a:fld>
            <a:endParaRPr lang="en-US" dirty="0"/>
          </a:p>
        </p:txBody>
      </p:sp>
    </p:spTree>
    <p:extLst>
      <p:ext uri="{BB962C8B-B14F-4D97-AF65-F5344CB8AC3E}">
        <p14:creationId xmlns:p14="http://schemas.microsoft.com/office/powerpoint/2010/main" val="220143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Incentive Nonresidential State Level</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40</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4"/>
            <a:ext cx="5029200" cy="3224463"/>
          </a:xfrm>
        </p:spPr>
      </p:pic>
    </p:spTree>
    <p:extLst>
      <p:ext uri="{BB962C8B-B14F-4D97-AF65-F5344CB8AC3E}">
        <p14:creationId xmlns:p14="http://schemas.microsoft.com/office/powerpoint/2010/main" val="3069339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Feed-in Tariff</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41</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36157"/>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2" y="3111202"/>
            <a:ext cx="4927466" cy="2926080"/>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87668"/>
            <a:ext cx="4572000" cy="3117801"/>
          </a:xfrm>
          <a:prstGeom prst="rect">
            <a:avLst/>
          </a:prstGeom>
        </p:spPr>
      </p:pic>
    </p:spTree>
    <p:extLst>
      <p:ext uri="{BB962C8B-B14F-4D97-AF65-F5344CB8AC3E}">
        <p14:creationId xmlns:p14="http://schemas.microsoft.com/office/powerpoint/2010/main" val="328319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Feed-in Tariff</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42</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3"/>
            <a:ext cx="5029200" cy="3255618"/>
          </a:xfrm>
        </p:spPr>
      </p:pic>
    </p:spTree>
    <p:extLst>
      <p:ext uri="{BB962C8B-B14F-4D97-AF65-F5344CB8AC3E}">
        <p14:creationId xmlns:p14="http://schemas.microsoft.com/office/powerpoint/2010/main" val="2884582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Rebate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43</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55822"/>
            <a:ext cx="10761085" cy="823912"/>
          </a:xfrm>
        </p:spPr>
        <p:txBody>
          <a:bodyPr>
            <a:normAutofit/>
          </a:bodyPr>
          <a:lstStyle/>
          <a:p>
            <a:pPr algn="ctr"/>
            <a:r>
              <a:rPr lang="en-US" dirty="0"/>
              <a:t>Distribution Visualizations with Box Plot and Histogram</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50393" y="3071875"/>
            <a:ext cx="4927469" cy="2926080"/>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6556248" y="3048341"/>
            <a:ext cx="4572000" cy="3117802"/>
          </a:xfrm>
          <a:prstGeom prst="rect">
            <a:avLst/>
          </a:prstGeom>
        </p:spPr>
      </p:pic>
    </p:spTree>
    <p:extLst>
      <p:ext uri="{BB962C8B-B14F-4D97-AF65-F5344CB8AC3E}">
        <p14:creationId xmlns:p14="http://schemas.microsoft.com/office/powerpoint/2010/main" val="4141722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Rebate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44</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3581400" y="2993363"/>
            <a:ext cx="5029200" cy="3255617"/>
          </a:xfrm>
        </p:spPr>
      </p:pic>
    </p:spTree>
    <p:extLst>
      <p:ext uri="{BB962C8B-B14F-4D97-AF65-F5344CB8AC3E}">
        <p14:creationId xmlns:p14="http://schemas.microsoft.com/office/powerpoint/2010/main" val="123398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rmAutofit fontScale="90000"/>
          </a:bodyPr>
          <a:lstStyle/>
          <a:p>
            <a:r>
              <a:rPr lang="en-US" dirty="0"/>
              <a:t>Industrial, Commercial, Average Retail Rate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45</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70546"/>
            <a:ext cx="10761085" cy="738910"/>
          </a:xfrm>
        </p:spPr>
        <p:txBody>
          <a:bodyPr>
            <a:normAutofit lnSpcReduction="10000"/>
          </a:bodyPr>
          <a:lstStyle/>
          <a:p>
            <a:pPr algn="ctr"/>
            <a:r>
              <a:rPr lang="en-US" dirty="0"/>
              <a:t>Visualize Distribution with Box Plots</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683360" y="3415449"/>
            <a:ext cx="3488596" cy="2107507"/>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4146275" y="3458266"/>
            <a:ext cx="3476903" cy="2064690"/>
          </a:xfrm>
          <a:prstGeom prst="rect">
            <a:avLst/>
          </a:prstGeom>
        </p:spPr>
      </p:pic>
      <p:pic>
        <p:nvPicPr>
          <p:cNvPr id="5" name="Picture 4" descr="Table&#10;&#10;Description automatically generated">
            <a:extLst>
              <a:ext uri="{FF2B5EF4-FFF2-40B4-BE49-F238E27FC236}">
                <a16:creationId xmlns:a16="http://schemas.microsoft.com/office/drawing/2014/main" id="{E866C991-87EA-48D8-82DF-B3830645B624}"/>
              </a:ext>
            </a:extLst>
          </p:cNvPr>
          <p:cNvPicPr>
            <a:picLocks noChangeAspect="1"/>
          </p:cNvPicPr>
          <p:nvPr/>
        </p:nvPicPr>
        <p:blipFill>
          <a:blip r:embed="rId4"/>
          <a:stretch>
            <a:fillRect/>
          </a:stretch>
        </p:blipFill>
        <p:spPr>
          <a:xfrm>
            <a:off x="7785403" y="3429000"/>
            <a:ext cx="3476902" cy="2064690"/>
          </a:xfrm>
          <a:prstGeom prst="rect">
            <a:avLst/>
          </a:prstGeom>
        </p:spPr>
      </p:pic>
    </p:spTree>
    <p:extLst>
      <p:ext uri="{BB962C8B-B14F-4D97-AF65-F5344CB8AC3E}">
        <p14:creationId xmlns:p14="http://schemas.microsoft.com/office/powerpoint/2010/main" val="217607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rmAutofit fontScale="90000"/>
          </a:bodyPr>
          <a:lstStyle/>
          <a:p>
            <a:r>
              <a:rPr lang="en-US" dirty="0"/>
              <a:t>Industrial, Commercial, Average Retail Rate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46</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170546"/>
            <a:ext cx="10761085" cy="738910"/>
          </a:xfrm>
        </p:spPr>
        <p:txBody>
          <a:bodyPr>
            <a:normAutofit lnSpcReduction="10000"/>
          </a:bodyPr>
          <a:lstStyle/>
          <a:p>
            <a:pPr algn="ctr"/>
            <a:r>
              <a:rPr lang="en-US" dirty="0"/>
              <a:t>Visualize Distribution with Histograms</a:t>
            </a:r>
          </a:p>
        </p:txBody>
      </p:sp>
      <p:pic>
        <p:nvPicPr>
          <p:cNvPr id="10" name="Content Placeholder 9">
            <a:extLst>
              <a:ext uri="{FF2B5EF4-FFF2-40B4-BE49-F238E27FC236}">
                <a16:creationId xmlns:a16="http://schemas.microsoft.com/office/drawing/2014/main" id="{C4F33FD1-7CB1-462F-9C64-8FC45994CDC3}"/>
              </a:ext>
            </a:extLst>
          </p:cNvPr>
          <p:cNvPicPr>
            <a:picLocks noGrp="1" noChangeAspect="1"/>
          </p:cNvPicPr>
          <p:nvPr>
            <p:ph sz="half" idx="2"/>
          </p:nvPr>
        </p:nvPicPr>
        <p:blipFill>
          <a:blip r:embed="rId2"/>
          <a:srcRect/>
          <a:stretch/>
        </p:blipFill>
        <p:spPr>
          <a:xfrm>
            <a:off x="838200" y="3286068"/>
            <a:ext cx="3426147" cy="2336406"/>
          </a:xfrm>
        </p:spPr>
      </p:pic>
      <p:pic>
        <p:nvPicPr>
          <p:cNvPr id="12" name="Content Placeholder 9">
            <a:extLst>
              <a:ext uri="{FF2B5EF4-FFF2-40B4-BE49-F238E27FC236}">
                <a16:creationId xmlns:a16="http://schemas.microsoft.com/office/drawing/2014/main" id="{C8185618-1C5C-4B74-A102-34AE5AA15043}"/>
              </a:ext>
            </a:extLst>
          </p:cNvPr>
          <p:cNvPicPr>
            <a:picLocks noChangeAspect="1"/>
          </p:cNvPicPr>
          <p:nvPr/>
        </p:nvPicPr>
        <p:blipFill>
          <a:blip r:embed="rId3"/>
          <a:srcRect/>
          <a:stretch/>
        </p:blipFill>
        <p:spPr>
          <a:xfrm>
            <a:off x="4345518" y="3329714"/>
            <a:ext cx="3362143" cy="2292760"/>
          </a:xfrm>
          <a:prstGeom prst="rect">
            <a:avLst/>
          </a:prstGeom>
        </p:spPr>
      </p:pic>
      <p:pic>
        <p:nvPicPr>
          <p:cNvPr id="5" name="Picture 4" descr="Chart, histogram&#10;&#10;Description automatically generated">
            <a:extLst>
              <a:ext uri="{FF2B5EF4-FFF2-40B4-BE49-F238E27FC236}">
                <a16:creationId xmlns:a16="http://schemas.microsoft.com/office/drawing/2014/main" id="{42CE1A96-B370-4DD0-80C5-7EB611496B65}"/>
              </a:ext>
            </a:extLst>
          </p:cNvPr>
          <p:cNvPicPr>
            <a:picLocks noChangeAspect="1"/>
          </p:cNvPicPr>
          <p:nvPr/>
        </p:nvPicPr>
        <p:blipFill>
          <a:blip r:embed="rId4"/>
          <a:stretch>
            <a:fillRect/>
          </a:stretch>
        </p:blipFill>
        <p:spPr>
          <a:xfrm>
            <a:off x="7788833" y="3329714"/>
            <a:ext cx="3413476" cy="2292761"/>
          </a:xfrm>
          <a:prstGeom prst="rect">
            <a:avLst/>
          </a:prstGeom>
        </p:spPr>
      </p:pic>
    </p:spTree>
    <p:extLst>
      <p:ext uri="{BB962C8B-B14F-4D97-AF65-F5344CB8AC3E}">
        <p14:creationId xmlns:p14="http://schemas.microsoft.com/office/powerpoint/2010/main" val="4111236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normAutofit fontScale="90000"/>
          </a:bodyPr>
          <a:lstStyle/>
          <a:p>
            <a:r>
              <a:rPr lang="en-US" dirty="0"/>
              <a:t>Industrial, Commercial, Average Retail Rate</a:t>
            </a:r>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47</a:t>
            </a:fld>
            <a:endParaRPr lang="en-US" dirty="0"/>
          </a:p>
        </p:txBody>
      </p:sp>
      <p:sp>
        <p:nvSpPr>
          <p:cNvPr id="4" name="Text Placeholder 3">
            <a:extLst>
              <a:ext uri="{FF2B5EF4-FFF2-40B4-BE49-F238E27FC236}">
                <a16:creationId xmlns:a16="http://schemas.microsoft.com/office/drawing/2014/main" id="{CC36605F-F3EC-41A4-A449-6650C6B2251F}"/>
              </a:ext>
            </a:extLst>
          </p:cNvPr>
          <p:cNvSpPr>
            <a:spLocks noGrp="1"/>
          </p:cNvSpPr>
          <p:nvPr>
            <p:ph type="body" idx="1"/>
          </p:nvPr>
        </p:nvSpPr>
        <p:spPr>
          <a:xfrm>
            <a:off x="839788" y="2202426"/>
            <a:ext cx="10761085" cy="806245"/>
          </a:xfrm>
        </p:spPr>
        <p:txBody>
          <a:bodyPr>
            <a:normAutofit/>
          </a:bodyPr>
          <a:lstStyle/>
          <a:p>
            <a:pPr algn="ctr"/>
            <a:r>
              <a:rPr lang="en-US" dirty="0"/>
              <a:t>Correlation Visualized with Scatter Plot</a:t>
            </a:r>
          </a:p>
        </p:txBody>
      </p:sp>
      <p:pic>
        <p:nvPicPr>
          <p:cNvPr id="19" name="Content Placeholder 18">
            <a:extLst>
              <a:ext uri="{FF2B5EF4-FFF2-40B4-BE49-F238E27FC236}">
                <a16:creationId xmlns:a16="http://schemas.microsoft.com/office/drawing/2014/main" id="{5CEECCB0-C52C-47CA-8F0F-0706EAFA4476}"/>
              </a:ext>
            </a:extLst>
          </p:cNvPr>
          <p:cNvPicPr>
            <a:picLocks noGrp="1" noChangeAspect="1"/>
          </p:cNvPicPr>
          <p:nvPr>
            <p:ph sz="half" idx="2"/>
          </p:nvPr>
        </p:nvPicPr>
        <p:blipFill>
          <a:blip r:embed="rId2"/>
          <a:srcRect/>
          <a:stretch/>
        </p:blipFill>
        <p:spPr>
          <a:xfrm>
            <a:off x="908508" y="3429000"/>
            <a:ext cx="3338944" cy="2161441"/>
          </a:xfrm>
        </p:spPr>
      </p:pic>
      <p:pic>
        <p:nvPicPr>
          <p:cNvPr id="5" name="Picture 4" descr="Chart, scatter chart&#10;&#10;Description automatically generated">
            <a:extLst>
              <a:ext uri="{FF2B5EF4-FFF2-40B4-BE49-F238E27FC236}">
                <a16:creationId xmlns:a16="http://schemas.microsoft.com/office/drawing/2014/main" id="{5D7CAC9D-81A8-487E-917A-1C6D82C7AACC}"/>
              </a:ext>
            </a:extLst>
          </p:cNvPr>
          <p:cNvPicPr>
            <a:picLocks noChangeAspect="1"/>
          </p:cNvPicPr>
          <p:nvPr/>
        </p:nvPicPr>
        <p:blipFill>
          <a:blip r:embed="rId3"/>
          <a:stretch>
            <a:fillRect/>
          </a:stretch>
        </p:blipFill>
        <p:spPr>
          <a:xfrm>
            <a:off x="4461681" y="3468648"/>
            <a:ext cx="3338945" cy="2161443"/>
          </a:xfrm>
          <a:prstGeom prst="rect">
            <a:avLst/>
          </a:prstGeom>
        </p:spPr>
      </p:pic>
      <p:pic>
        <p:nvPicPr>
          <p:cNvPr id="10" name="Picture 9" descr="Chart, scatter chart&#10;&#10;Description automatically generated">
            <a:extLst>
              <a:ext uri="{FF2B5EF4-FFF2-40B4-BE49-F238E27FC236}">
                <a16:creationId xmlns:a16="http://schemas.microsoft.com/office/drawing/2014/main" id="{6963EB44-6D39-4A11-B1A5-83014452C718}"/>
              </a:ext>
            </a:extLst>
          </p:cNvPr>
          <p:cNvPicPr>
            <a:picLocks noChangeAspect="1"/>
          </p:cNvPicPr>
          <p:nvPr/>
        </p:nvPicPr>
        <p:blipFill>
          <a:blip r:embed="rId4"/>
          <a:stretch>
            <a:fillRect/>
          </a:stretch>
        </p:blipFill>
        <p:spPr>
          <a:xfrm>
            <a:off x="8014855" y="3416888"/>
            <a:ext cx="3338945" cy="2161443"/>
          </a:xfrm>
          <a:prstGeom prst="rect">
            <a:avLst/>
          </a:prstGeom>
        </p:spPr>
      </p:pic>
    </p:spTree>
    <p:extLst>
      <p:ext uri="{BB962C8B-B14F-4D97-AF65-F5344CB8AC3E}">
        <p14:creationId xmlns:p14="http://schemas.microsoft.com/office/powerpoint/2010/main" val="630084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914400" y="457200"/>
            <a:ext cx="10515600" cy="1325563"/>
          </a:xfrm>
        </p:spPr>
        <p:txBody>
          <a:bodyPr/>
          <a:lstStyle/>
          <a:p>
            <a:r>
              <a:rPr lang="en-US" dirty="0"/>
              <a:t>Description and Factors of Interest</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a:xfrm>
            <a:off x="839788" y="2175485"/>
            <a:ext cx="5157787" cy="823912"/>
          </a:xfrm>
        </p:spPr>
        <p:txBody>
          <a:bodyPr/>
          <a:lstStyle/>
          <a:p>
            <a:r>
              <a:rPr lang="en-US" sz="4400" dirty="0"/>
              <a:t>Description</a:t>
            </a:r>
            <a:endParaRPr lang="en-US" dirty="0"/>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839788" y="3009230"/>
            <a:ext cx="5157787" cy="3181257"/>
          </a:xfrm>
        </p:spPr>
        <p:txBody>
          <a:bodyPr>
            <a:normAutofit fontScale="92500"/>
          </a:bodyPr>
          <a:lstStyle/>
          <a:p>
            <a:pPr lvl="0"/>
            <a:r>
              <a:rPr lang="en-US" sz="2400" b="0" i="0" u="none" dirty="0" err="1"/>
              <a:t>DeepSolar</a:t>
            </a:r>
            <a:r>
              <a:rPr lang="en-US" sz="2400" b="0" i="0" u="none" dirty="0"/>
              <a:t> is a deep learning framework that analyzes satellite imagery to identify the GPS locations and sizes of solar panels. Leveraging its high accuracy and scalability, </a:t>
            </a:r>
            <a:r>
              <a:rPr lang="en-US" sz="2400" b="0" i="0" u="none" dirty="0" err="1"/>
              <a:t>DeepSolar</a:t>
            </a:r>
            <a:r>
              <a:rPr lang="en-US" sz="2400" b="0" i="0" u="none" dirty="0"/>
              <a:t> constructed a comprehensive high-fidelity solar deployment database for the contiguous U.S.</a:t>
            </a:r>
          </a:p>
          <a:p>
            <a:pPr lvl="0"/>
            <a:r>
              <a:rPr lang="en-US" sz="2400" b="0" i="0" u="none" dirty="0"/>
              <a:t>The </a:t>
            </a:r>
            <a:r>
              <a:rPr lang="en-US" sz="2400" b="0" i="0" u="none" dirty="0" err="1"/>
              <a:t>DeepSolar</a:t>
            </a:r>
            <a:r>
              <a:rPr lang="en-US" sz="2400" b="0" i="0" u="none" dirty="0"/>
              <a:t> database includes location, size, and type (residential/non-residential) information for each recorded solar power system.</a:t>
            </a:r>
          </a:p>
          <a:p>
            <a:pPr marL="0" indent="0">
              <a:buNone/>
            </a:pPr>
            <a:endParaRPr lang="en-US" dirty="0"/>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a:xfrm>
            <a:off x="6172200" y="2185318"/>
            <a:ext cx="5183188" cy="823912"/>
          </a:xfrm>
        </p:spPr>
        <p:txBody>
          <a:bodyPr/>
          <a:lstStyle/>
          <a:p>
            <a:r>
              <a:rPr lang="en-US" dirty="0"/>
              <a:t>Factors of Interest</a:t>
            </a:r>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a:xfrm>
            <a:off x="6172200" y="2999398"/>
            <a:ext cx="5183188" cy="3191090"/>
          </a:xfrm>
        </p:spPr>
        <p:txBody>
          <a:bodyPr>
            <a:normAutofit fontScale="92500"/>
          </a:bodyPr>
          <a:lstStyle/>
          <a:p>
            <a:pPr lvl="0"/>
            <a:r>
              <a:rPr lang="en-US" sz="2400" b="0" i="0" u="none" dirty="0"/>
              <a:t>Although the </a:t>
            </a:r>
            <a:r>
              <a:rPr lang="en-US" sz="2400" b="0" i="0" u="none" dirty="0" err="1"/>
              <a:t>DeepSolar</a:t>
            </a:r>
            <a:r>
              <a:rPr lang="en-US" sz="2400" b="0" i="0" u="none" dirty="0"/>
              <a:t> dataset contains very localized information the focus for this project will be on analyzing state-level data.</a:t>
            </a:r>
          </a:p>
          <a:p>
            <a:pPr lvl="0"/>
            <a:r>
              <a:rPr lang="en-US" sz="2400" b="0" i="0" u="none" dirty="0"/>
              <a:t>The dataset does provide a ‘Number of Solar Systems Per Household’ factor but, </a:t>
            </a:r>
            <a:r>
              <a:rPr lang="en-US" dirty="0"/>
              <a:t>as will described later in detail, this is not the best use of the data for state-level analysis</a:t>
            </a:r>
          </a:p>
          <a:p>
            <a:pPr lvl="0"/>
            <a:r>
              <a:rPr lang="en-US" sz="2400" b="0" i="0" u="none" dirty="0"/>
              <a:t>The </a:t>
            </a:r>
            <a:r>
              <a:rPr lang="en-US" sz="2400" b="0" i="0" u="none" dirty="0" err="1"/>
              <a:t>DeepSolar</a:t>
            </a:r>
            <a:r>
              <a:rPr lang="en-US" sz="2400" b="0" i="0" u="none" dirty="0"/>
              <a:t> Project Homepage is </a:t>
            </a:r>
          </a:p>
          <a:p>
            <a:pPr lvl="1"/>
            <a:r>
              <a:rPr lang="en-US" b="0" i="0" u="none" dirty="0"/>
              <a:t> </a:t>
            </a:r>
            <a:r>
              <a:rPr lang="en-US" b="0" i="0" u="none" dirty="0">
                <a:hlinkClick r:id="rId2"/>
              </a:rPr>
              <a:t>http://web.stanford.edu/group/deepsolar/home</a:t>
            </a:r>
            <a:endParaRPr lang="en-US" b="0" i="0" u="none" dirty="0"/>
          </a:p>
          <a:p>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pPr algn="ctr"/>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5</a:t>
            </a:fld>
            <a:endParaRPr lang="en-US" dirty="0"/>
          </a:p>
        </p:txBody>
      </p:sp>
    </p:spTree>
    <p:extLst>
      <p:ext uri="{BB962C8B-B14F-4D97-AF65-F5344CB8AC3E}">
        <p14:creationId xmlns:p14="http://schemas.microsoft.com/office/powerpoint/2010/main" val="3733396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800" dirty="0">
                <a:solidFill>
                  <a:schemeClr val="bg1"/>
                </a:solidFill>
              </a:rPr>
              <a:t>Process Overview</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Analysis Process</a:t>
            </a:r>
          </a:p>
          <a:p>
            <a:endParaRPr lang="en-US" dirty="0"/>
          </a:p>
        </p:txBody>
      </p:sp>
      <p:sp>
        <p:nvSpPr>
          <p:cNvPr id="4" name="Date Placeholder 3">
            <a:extLst>
              <a:ext uri="{FF2B5EF4-FFF2-40B4-BE49-F238E27FC236}">
                <a16:creationId xmlns:a16="http://schemas.microsoft.com/office/drawing/2014/main" id="{1C93134E-60BE-4F89-9152-C7742DB518FF}"/>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5" name="Footer Placeholder 4">
            <a:extLst>
              <a:ext uri="{FF2B5EF4-FFF2-40B4-BE49-F238E27FC236}">
                <a16:creationId xmlns:a16="http://schemas.microsoft.com/office/drawing/2014/main" id="{D209F568-012F-4D74-B28C-55DDF0206BD0}"/>
              </a:ext>
            </a:extLst>
          </p:cNvPr>
          <p:cNvSpPr txBox="1">
            <a:spLocks/>
          </p:cNvSpPr>
          <p:nvPr/>
        </p:nvSpPr>
        <p:spPr>
          <a:xfrm>
            <a:off x="4494276" y="6355079"/>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7A25EAAA-DA77-40CD-BF0E-8E32CED10733}"/>
              </a:ext>
            </a:extLst>
          </p:cNvPr>
          <p:cNvSpPr txBox="1">
            <a:spLocks/>
          </p:cNvSpPr>
          <p:nvPr/>
        </p:nvSpPr>
        <p:spPr>
          <a:xfrm>
            <a:off x="10067544" y="6355080"/>
            <a:ext cx="1280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pPr algn="r"/>
              <a:t>6</a:t>
            </a:fld>
            <a:endParaRPr lang="en-US" dirty="0"/>
          </a:p>
        </p:txBody>
      </p:sp>
    </p:spTree>
    <p:extLst>
      <p:ext uri="{BB962C8B-B14F-4D97-AF65-F5344CB8AC3E}">
        <p14:creationId xmlns:p14="http://schemas.microsoft.com/office/powerpoint/2010/main" val="288506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a:xfrm>
            <a:off x="914400" y="457200"/>
            <a:ext cx="10515600" cy="1325563"/>
          </a:xfrm>
        </p:spPr>
        <p:txBody>
          <a:bodyPr/>
          <a:lstStyle/>
          <a:p>
            <a:r>
              <a:rPr lang="en-US" dirty="0"/>
              <a:t>Analysis Process</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Prep Data</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Find Top Correlations</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Statistical Analysis</a:t>
            </a:r>
          </a:p>
        </p:txBody>
      </p:sp>
      <p:sp>
        <p:nvSpPr>
          <p:cNvPr id="4" name="Content Placeholder 3">
            <a:extLst>
              <a:ext uri="{FF2B5EF4-FFF2-40B4-BE49-F238E27FC236}">
                <a16:creationId xmlns:a16="http://schemas.microsoft.com/office/drawing/2014/main" id="{947F062E-956B-4680-B26F-D1CA5D55B048}"/>
              </a:ext>
            </a:extLst>
          </p:cNvPr>
          <p:cNvSpPr>
            <a:spLocks noGrp="1"/>
          </p:cNvSpPr>
          <p:nvPr>
            <p:ph sz="half" idx="2"/>
          </p:nvPr>
        </p:nvSpPr>
        <p:spPr/>
        <p:txBody>
          <a:bodyPr>
            <a:normAutofit fontScale="92500" lnSpcReduction="20000"/>
          </a:bodyPr>
          <a:lstStyle/>
          <a:p>
            <a:r>
              <a:rPr lang="en-US" dirty="0"/>
              <a:t>While investigating the ‘Number of Solar Systems per Household’ field many INF and </a:t>
            </a:r>
            <a:r>
              <a:rPr lang="en-US" dirty="0" err="1"/>
              <a:t>NaN</a:t>
            </a:r>
            <a:r>
              <a:rPr lang="en-US" dirty="0"/>
              <a:t> entries were found.</a:t>
            </a:r>
          </a:p>
          <a:p>
            <a:r>
              <a:rPr lang="en-US" dirty="0"/>
              <a:t>In order to have a more accurate analysis of state level data a new field, ‘Solar Systems per Capita’ was created.</a:t>
            </a:r>
          </a:p>
          <a:p>
            <a:r>
              <a:rPr lang="en-US" dirty="0"/>
              <a:t>‘Solar Systems per Capita’ is calculated by the sum of each state's '</a:t>
            </a:r>
            <a:r>
              <a:rPr lang="en-US" dirty="0" err="1"/>
              <a:t>solar_system_count</a:t>
            </a:r>
            <a:r>
              <a:rPr lang="en-US" dirty="0"/>
              <a:t>' / sum of each state's 'population’. </a:t>
            </a:r>
          </a:p>
        </p:txBody>
      </p:sp>
      <p:sp>
        <p:nvSpPr>
          <p:cNvPr id="6" name="Content Placeholder 5">
            <a:extLst>
              <a:ext uri="{FF2B5EF4-FFF2-40B4-BE49-F238E27FC236}">
                <a16:creationId xmlns:a16="http://schemas.microsoft.com/office/drawing/2014/main" id="{EB96A793-D0F5-4A04-98C7-588A051B5273}"/>
              </a:ext>
            </a:extLst>
          </p:cNvPr>
          <p:cNvSpPr>
            <a:spLocks noGrp="1"/>
          </p:cNvSpPr>
          <p:nvPr>
            <p:ph sz="quarter" idx="4"/>
          </p:nvPr>
        </p:nvSpPr>
        <p:spPr/>
        <p:txBody>
          <a:bodyPr>
            <a:normAutofit fontScale="92500" lnSpcReduction="20000"/>
          </a:bodyPr>
          <a:lstStyle/>
          <a:p>
            <a:r>
              <a:rPr lang="en-US" sz="2400" dirty="0"/>
              <a:t>Using the Pearson correlation coefficient the </a:t>
            </a:r>
            <a:r>
              <a:rPr lang="en-US" dirty="0"/>
              <a:t>‘Number of Solar Systems per Capita’ factor will be compared to all other fields in the dataset.</a:t>
            </a:r>
          </a:p>
          <a:p>
            <a:r>
              <a:rPr lang="en-US" sz="2400" dirty="0"/>
              <a:t>Moderate to high correlations will be analyzed</a:t>
            </a:r>
            <a:r>
              <a:rPr lang="en-US" dirty="0"/>
              <a:t> further.</a:t>
            </a:r>
            <a:endParaRPr lang="en-US" sz="2400" dirty="0"/>
          </a:p>
          <a:p>
            <a:r>
              <a:rPr lang="en-US" sz="2400" dirty="0"/>
              <a:t>Correlation coefficients over 0.5 are considered moderate.</a:t>
            </a:r>
          </a:p>
          <a:p>
            <a:endParaRPr lang="en-US" dirty="0"/>
          </a:p>
        </p:txBody>
      </p:sp>
      <p:sp>
        <p:nvSpPr>
          <p:cNvPr id="11" name="Content Placeholder 10">
            <a:extLst>
              <a:ext uri="{FF2B5EF4-FFF2-40B4-BE49-F238E27FC236}">
                <a16:creationId xmlns:a16="http://schemas.microsoft.com/office/drawing/2014/main" id="{38401151-47ED-4A91-BB32-1E8E0B90F771}"/>
              </a:ext>
            </a:extLst>
          </p:cNvPr>
          <p:cNvSpPr>
            <a:spLocks noGrp="1"/>
          </p:cNvSpPr>
          <p:nvPr>
            <p:ph sz="quarter" idx="14"/>
          </p:nvPr>
        </p:nvSpPr>
        <p:spPr/>
        <p:txBody>
          <a:bodyPr>
            <a:normAutofit fontScale="92500" lnSpcReduction="10000"/>
          </a:bodyPr>
          <a:lstStyle/>
          <a:p>
            <a:r>
              <a:rPr lang="en-US" sz="2400" dirty="0"/>
              <a:t>For each top correlation the null hypothesis, that there is no difference between th</a:t>
            </a:r>
            <a:r>
              <a:rPr lang="en-US" dirty="0"/>
              <a:t>e population means of higher solar system saturation states and New Mexico as well as lower solar system saturation states, will be tested.</a:t>
            </a:r>
            <a:endParaRPr lang="en-US" sz="2400" dirty="0"/>
          </a:p>
          <a:p>
            <a:r>
              <a:rPr lang="en-US" sz="2400" dirty="0"/>
              <a:t>For each top correlation where the null hypothesis is rejected the confidence interval will be calculated.</a:t>
            </a:r>
          </a:p>
          <a:p>
            <a:endParaRPr lang="en-US" dirty="0"/>
          </a:p>
        </p:txBody>
      </p:sp>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r>
              <a:rPr lang="en-US" dirty="0"/>
              <a:t>March 2021</a:t>
            </a: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fld id="{2C18C1E5-FB55-42F5-BD6D-9CC153FCDBE6}" type="slidenum">
              <a:rPr lang="en-US" smtClean="0"/>
              <a:pPr/>
              <a:t>7</a:t>
            </a:fld>
            <a:endParaRPr lang="en-US" dirty="0"/>
          </a:p>
        </p:txBody>
      </p:sp>
    </p:spTree>
    <p:extLst>
      <p:ext uri="{BB962C8B-B14F-4D97-AF65-F5344CB8AC3E}">
        <p14:creationId xmlns:p14="http://schemas.microsoft.com/office/powerpoint/2010/main" val="110491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lstStyle/>
          <a:p>
            <a:r>
              <a:rPr lang="en-US" sz="8800" dirty="0">
                <a:solidFill>
                  <a:schemeClr val="bg1"/>
                </a:solidFill>
              </a:rPr>
              <a:t>Top Correlations</a:t>
            </a:r>
            <a:endParaRPr lang="en-US" dirty="0"/>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sz="3200" dirty="0">
                <a:solidFill>
                  <a:schemeClr val="bg1"/>
                </a:solidFill>
              </a:rPr>
              <a:t>Factors found to be Moderately to Highly Correlated</a:t>
            </a:r>
          </a:p>
          <a:p>
            <a:endParaRPr lang="en-US" dirty="0"/>
          </a:p>
        </p:txBody>
      </p:sp>
      <p:sp>
        <p:nvSpPr>
          <p:cNvPr id="4" name="Date Placeholder 3">
            <a:extLst>
              <a:ext uri="{FF2B5EF4-FFF2-40B4-BE49-F238E27FC236}">
                <a16:creationId xmlns:a16="http://schemas.microsoft.com/office/drawing/2014/main" id="{1C93134E-60BE-4F89-9152-C7742DB518FF}"/>
              </a:ext>
            </a:extLst>
          </p:cNvPr>
          <p:cNvSpPr txBox="1">
            <a:spLocks/>
          </p:cNvSpPr>
          <p:nvPr/>
        </p:nvSpPr>
        <p:spPr>
          <a:xfrm>
            <a:off x="838200" y="6356350"/>
            <a:ext cx="2286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March 2021</a:t>
            </a:r>
            <a:endParaRPr lang="en-US" dirty="0"/>
          </a:p>
        </p:txBody>
      </p:sp>
      <p:sp>
        <p:nvSpPr>
          <p:cNvPr id="5" name="Footer Placeholder 4">
            <a:extLst>
              <a:ext uri="{FF2B5EF4-FFF2-40B4-BE49-F238E27FC236}">
                <a16:creationId xmlns:a16="http://schemas.microsoft.com/office/drawing/2014/main" id="{D209F568-012F-4D74-B28C-55DDF0206BD0}"/>
              </a:ext>
            </a:extLst>
          </p:cNvPr>
          <p:cNvSpPr txBox="1">
            <a:spLocks/>
          </p:cNvSpPr>
          <p:nvPr/>
        </p:nvSpPr>
        <p:spPr>
          <a:xfrm>
            <a:off x="4494276" y="6355079"/>
            <a:ext cx="3200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7A25EAAA-DA77-40CD-BF0E-8E32CED10733}"/>
              </a:ext>
            </a:extLst>
          </p:cNvPr>
          <p:cNvSpPr txBox="1">
            <a:spLocks/>
          </p:cNvSpPr>
          <p:nvPr/>
        </p:nvSpPr>
        <p:spPr>
          <a:xfrm>
            <a:off x="10067544" y="6355080"/>
            <a:ext cx="12801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mtClean="0"/>
              <a:pPr algn="r"/>
              <a:t>8</a:t>
            </a:fld>
            <a:endParaRPr lang="en-US" dirty="0"/>
          </a:p>
        </p:txBody>
      </p:sp>
    </p:spTree>
    <p:extLst>
      <p:ext uri="{BB962C8B-B14F-4D97-AF65-F5344CB8AC3E}">
        <p14:creationId xmlns:p14="http://schemas.microsoft.com/office/powerpoint/2010/main" val="4257693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914400" y="457200"/>
            <a:ext cx="10515600" cy="1325563"/>
          </a:xfrm>
        </p:spPr>
        <p:txBody>
          <a:bodyPr/>
          <a:lstStyle/>
          <a:p>
            <a:pPr algn="ctr"/>
            <a:r>
              <a:rPr lang="en-US" dirty="0"/>
              <a:t>Top 20 Correlations with ‘Solar Systems per Capita’</a:t>
            </a:r>
          </a:p>
        </p:txBody>
      </p:sp>
      <p:sp>
        <p:nvSpPr>
          <p:cNvPr id="4" name="Date Placeholder 3">
            <a:extLst>
              <a:ext uri="{FF2B5EF4-FFF2-40B4-BE49-F238E27FC236}">
                <a16:creationId xmlns:a16="http://schemas.microsoft.com/office/drawing/2014/main" id="{AA0186A6-0E67-4859-AD6E-76551F0713A0}"/>
              </a:ext>
            </a:extLst>
          </p:cNvPr>
          <p:cNvSpPr>
            <a:spLocks noGrp="1"/>
          </p:cNvSpPr>
          <p:nvPr>
            <p:ph type="dt" sz="half" idx="10"/>
          </p:nvPr>
        </p:nvSpPr>
        <p:spPr/>
        <p:txBody>
          <a:bodyPr/>
          <a:lstStyle/>
          <a:p>
            <a:r>
              <a:rPr lang="en-US" dirty="0">
                <a:solidFill>
                  <a:schemeClr val="tx1"/>
                </a:solidFill>
              </a:rPr>
              <a:t>March 2021</a:t>
            </a:r>
          </a:p>
        </p:txBody>
      </p:sp>
      <p:sp>
        <p:nvSpPr>
          <p:cNvPr id="5" name="Footer Placeholder 4">
            <a:extLst>
              <a:ext uri="{FF2B5EF4-FFF2-40B4-BE49-F238E27FC236}">
                <a16:creationId xmlns:a16="http://schemas.microsoft.com/office/drawing/2014/main" id="{B181AB31-AB0A-466D-8F3B-887FBDF64799}"/>
              </a:ext>
            </a:extLst>
          </p:cNvPr>
          <p:cNvSpPr>
            <a:spLocks noGrp="1"/>
          </p:cNvSpPr>
          <p:nvPr>
            <p:ph type="ftr" sz="quarter" idx="11"/>
          </p:nvPr>
        </p:nvSpPr>
        <p:spPr/>
        <p:txBody>
          <a:bodyPr/>
          <a:lstStyle/>
          <a:p>
            <a:r>
              <a:rPr lang="en-US" dirty="0" err="1"/>
              <a:t>DeepSolar</a:t>
            </a:r>
            <a:r>
              <a:rPr lang="en-US" dirty="0"/>
              <a:t> Data Exploration &amp; Analysis</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solidFill>
                  <a:schemeClr val="tx1"/>
                </a:solidFill>
              </a:rPr>
              <a:t>9</a:t>
            </a:fld>
            <a:endParaRPr lang="en-US" dirty="0">
              <a:solidFill>
                <a:schemeClr val="tx1"/>
              </a:solidFill>
            </a:endParaRPr>
          </a:p>
        </p:txBody>
      </p:sp>
      <p:graphicFrame>
        <p:nvGraphicFramePr>
          <p:cNvPr id="7" name="Table 6">
            <a:extLst>
              <a:ext uri="{FF2B5EF4-FFF2-40B4-BE49-F238E27FC236}">
                <a16:creationId xmlns:a16="http://schemas.microsoft.com/office/drawing/2014/main" id="{AD9C1F00-5707-479A-BAAE-3BB16DF69A61}"/>
              </a:ext>
            </a:extLst>
          </p:cNvPr>
          <p:cNvGraphicFramePr/>
          <p:nvPr>
            <p:extLst>
              <p:ext uri="{D42A27DB-BD31-4B8C-83A1-F6EECF244321}">
                <p14:modId xmlns:p14="http://schemas.microsoft.com/office/powerpoint/2010/main" val="376071181"/>
              </p:ext>
            </p:extLst>
          </p:nvPr>
        </p:nvGraphicFramePr>
        <p:xfrm>
          <a:off x="838200" y="2053194"/>
          <a:ext cx="4800600" cy="4058050"/>
        </p:xfrm>
        <a:graphic>
          <a:graphicData uri="http://schemas.openxmlformats.org/drawingml/2006/table">
            <a:tbl>
              <a:tblPr>
                <a:tableStyleId>{5C22544A-7EE6-4342-B048-85BDC9FD1C3A}</a:tableStyleId>
              </a:tblPr>
              <a:tblGrid>
                <a:gridCol w="3785496">
                  <a:extLst>
                    <a:ext uri="{9D8B030D-6E8A-4147-A177-3AD203B41FA5}">
                      <a16:colId xmlns:a16="http://schemas.microsoft.com/office/drawing/2014/main" val="3355747771"/>
                    </a:ext>
                  </a:extLst>
                </a:gridCol>
                <a:gridCol w="1015104">
                  <a:extLst>
                    <a:ext uri="{9D8B030D-6E8A-4147-A177-3AD203B41FA5}">
                      <a16:colId xmlns:a16="http://schemas.microsoft.com/office/drawing/2014/main" val="321340932"/>
                    </a:ext>
                  </a:extLst>
                </a:gridCol>
              </a:tblGrid>
              <a:tr h="405805">
                <a:tc>
                  <a:txBody>
                    <a:bodyPr/>
                    <a:lstStyle/>
                    <a:p>
                      <a:pPr algn="l" fontAlgn="b">
                        <a:spcBef>
                          <a:spcPts val="0"/>
                        </a:spcBef>
                        <a:spcAft>
                          <a:spcPts val="0"/>
                        </a:spcAft>
                      </a:pPr>
                      <a:r>
                        <a:rPr lang="en-US" sz="2400" u="none" strike="noStrike" dirty="0" err="1">
                          <a:effectLst/>
                        </a:rPr>
                        <a:t>solar_system_per_capita</a:t>
                      </a:r>
                      <a:r>
                        <a:rPr lang="en-US" sz="2400" u="none" strike="noStrike" dirty="0">
                          <a:effectLst/>
                        </a:rPr>
                        <a:t>                 </a:t>
                      </a:r>
                      <a:endParaRPr lang="en-US" sz="4000" b="0" i="0" u="none" strike="noStrike" dirty="0">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1</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3485030152"/>
                  </a:ext>
                </a:extLst>
              </a:tr>
              <a:tr h="405805">
                <a:tc>
                  <a:txBody>
                    <a:bodyPr/>
                    <a:lstStyle/>
                    <a:p>
                      <a:pPr algn="l" fontAlgn="b">
                        <a:spcBef>
                          <a:spcPts val="0"/>
                        </a:spcBef>
                        <a:spcAft>
                          <a:spcPts val="0"/>
                        </a:spcAft>
                      </a:pPr>
                      <a:r>
                        <a:rPr lang="en-US" sz="2400" u="none" strike="noStrike">
                          <a:effectLst/>
                        </a:rPr>
                        <a:t>incentive_count_residential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0.811684</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40971700"/>
                  </a:ext>
                </a:extLst>
              </a:tr>
              <a:tr h="405805">
                <a:tc>
                  <a:txBody>
                    <a:bodyPr/>
                    <a:lstStyle/>
                    <a:p>
                      <a:pPr algn="l" fontAlgn="b">
                        <a:spcBef>
                          <a:spcPts val="0"/>
                        </a:spcBef>
                        <a:spcAft>
                          <a:spcPts val="0"/>
                        </a:spcAft>
                      </a:pPr>
                      <a:r>
                        <a:rPr lang="en-US" sz="2400" u="none" strike="noStrike">
                          <a:effectLst/>
                        </a:rPr>
                        <a:t>incentive_count_nonresidential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0.793869</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750938369"/>
                  </a:ext>
                </a:extLst>
              </a:tr>
              <a:tr h="405805">
                <a:tc>
                  <a:txBody>
                    <a:bodyPr/>
                    <a:lstStyle/>
                    <a:p>
                      <a:pPr algn="l" fontAlgn="b">
                        <a:spcBef>
                          <a:spcPts val="0"/>
                        </a:spcBef>
                        <a:spcAft>
                          <a:spcPts val="0"/>
                        </a:spcAft>
                      </a:pPr>
                      <a:r>
                        <a:rPr lang="en-US" sz="2400" u="none" strike="noStrike">
                          <a:effectLst/>
                        </a:rPr>
                        <a:t>daily_solar_radiation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0.735794</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874179275"/>
                  </a:ext>
                </a:extLst>
              </a:tr>
              <a:tr h="405805">
                <a:tc>
                  <a:txBody>
                    <a:bodyPr/>
                    <a:lstStyle/>
                    <a:p>
                      <a:pPr algn="l" fontAlgn="b">
                        <a:spcBef>
                          <a:spcPts val="0"/>
                        </a:spcBef>
                        <a:spcAft>
                          <a:spcPts val="0"/>
                        </a:spcAft>
                      </a:pPr>
                      <a:r>
                        <a:rPr lang="en-US" sz="2400" u="none" strike="noStrike">
                          <a:effectLst/>
                        </a:rPr>
                        <a:t>electricity_price_industrial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0.712573</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2589463905"/>
                  </a:ext>
                </a:extLst>
              </a:tr>
              <a:tr h="405805">
                <a:tc>
                  <a:txBody>
                    <a:bodyPr/>
                    <a:lstStyle/>
                    <a:p>
                      <a:pPr algn="l" fontAlgn="b">
                        <a:spcBef>
                          <a:spcPts val="0"/>
                        </a:spcBef>
                        <a:spcAft>
                          <a:spcPts val="0"/>
                        </a:spcAft>
                      </a:pPr>
                      <a:r>
                        <a:rPr lang="en-US" sz="2400" u="none" strike="noStrike">
                          <a:effectLst/>
                        </a:rPr>
                        <a:t>feedin_tariff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0.712464</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2851917777"/>
                  </a:ext>
                </a:extLst>
              </a:tr>
              <a:tr h="405805">
                <a:tc>
                  <a:txBody>
                    <a:bodyPr/>
                    <a:lstStyle/>
                    <a:p>
                      <a:pPr algn="l" fontAlgn="b">
                        <a:spcBef>
                          <a:spcPts val="0"/>
                        </a:spcBef>
                        <a:spcAft>
                          <a:spcPts val="0"/>
                        </a:spcAft>
                      </a:pPr>
                      <a:r>
                        <a:rPr lang="en-US" sz="2400" u="none" strike="noStrike">
                          <a:effectLst/>
                        </a:rPr>
                        <a:t>electricity_price_commercial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0.630161</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3668547961"/>
                  </a:ext>
                </a:extLst>
              </a:tr>
              <a:tr h="405805">
                <a:tc>
                  <a:txBody>
                    <a:bodyPr/>
                    <a:lstStyle/>
                    <a:p>
                      <a:pPr algn="l" fontAlgn="b">
                        <a:spcBef>
                          <a:spcPts val="0"/>
                        </a:spcBef>
                        <a:spcAft>
                          <a:spcPts val="0"/>
                        </a:spcAft>
                      </a:pPr>
                      <a:r>
                        <a:rPr lang="en-US" sz="2400" u="none" strike="noStrike">
                          <a:effectLst/>
                        </a:rPr>
                        <a:t>rebate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0.624075</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3185285016"/>
                  </a:ext>
                </a:extLst>
              </a:tr>
              <a:tr h="405805">
                <a:tc>
                  <a:txBody>
                    <a:bodyPr/>
                    <a:lstStyle/>
                    <a:p>
                      <a:pPr algn="l" fontAlgn="b">
                        <a:spcBef>
                          <a:spcPts val="0"/>
                        </a:spcBef>
                        <a:spcAft>
                          <a:spcPts val="0"/>
                        </a:spcAft>
                      </a:pPr>
                      <a:r>
                        <a:rPr lang="en-US" sz="2400" u="none" strike="noStrike">
                          <a:effectLst/>
                        </a:rPr>
                        <a:t>electricity_price_overall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0.607066</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2487153639"/>
                  </a:ext>
                </a:extLst>
              </a:tr>
              <a:tr h="405805">
                <a:tc>
                  <a:txBody>
                    <a:bodyPr/>
                    <a:lstStyle/>
                    <a:p>
                      <a:pPr algn="l" fontAlgn="b">
                        <a:spcBef>
                          <a:spcPts val="0"/>
                        </a:spcBef>
                        <a:spcAft>
                          <a:spcPts val="0"/>
                        </a:spcAft>
                      </a:pPr>
                      <a:r>
                        <a:rPr lang="en-US" sz="2400" u="none" strike="noStrike">
                          <a:effectLst/>
                        </a:rPr>
                        <a:t>solar_panel_area_divided_by_area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dirty="0">
                          <a:effectLst/>
                        </a:rPr>
                        <a:t>0.596951</a:t>
                      </a:r>
                      <a:endParaRPr lang="en-US" sz="4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val="662000983"/>
                  </a:ext>
                </a:extLst>
              </a:tr>
            </a:tbl>
          </a:graphicData>
        </a:graphic>
      </p:graphicFrame>
      <p:graphicFrame>
        <p:nvGraphicFramePr>
          <p:cNvPr id="8" name="Table 7">
            <a:extLst>
              <a:ext uri="{FF2B5EF4-FFF2-40B4-BE49-F238E27FC236}">
                <a16:creationId xmlns:a16="http://schemas.microsoft.com/office/drawing/2014/main" id="{D065D60F-F847-4BAA-B5BA-B829FCD243C9}"/>
              </a:ext>
            </a:extLst>
          </p:cNvPr>
          <p:cNvGraphicFramePr/>
          <p:nvPr>
            <p:extLst>
              <p:ext uri="{D42A27DB-BD31-4B8C-83A1-F6EECF244321}">
                <p14:modId xmlns:p14="http://schemas.microsoft.com/office/powerpoint/2010/main" val="4049335511"/>
              </p:ext>
            </p:extLst>
          </p:nvPr>
        </p:nvGraphicFramePr>
        <p:xfrm>
          <a:off x="6553202" y="2053194"/>
          <a:ext cx="4730494" cy="4058050"/>
        </p:xfrm>
        <a:graphic>
          <a:graphicData uri="http://schemas.openxmlformats.org/drawingml/2006/table">
            <a:tbl>
              <a:tblPr>
                <a:tableStyleId>{5C22544A-7EE6-4342-B048-85BDC9FD1C3A}</a:tableStyleId>
              </a:tblPr>
              <a:tblGrid>
                <a:gridCol w="3730213">
                  <a:extLst>
                    <a:ext uri="{9D8B030D-6E8A-4147-A177-3AD203B41FA5}">
                      <a16:colId xmlns:a16="http://schemas.microsoft.com/office/drawing/2014/main" val="2061452719"/>
                    </a:ext>
                  </a:extLst>
                </a:gridCol>
                <a:gridCol w="1000281">
                  <a:extLst>
                    <a:ext uri="{9D8B030D-6E8A-4147-A177-3AD203B41FA5}">
                      <a16:colId xmlns:a16="http://schemas.microsoft.com/office/drawing/2014/main" val="3804708200"/>
                    </a:ext>
                  </a:extLst>
                </a:gridCol>
              </a:tblGrid>
              <a:tr h="405805">
                <a:tc>
                  <a:txBody>
                    <a:bodyPr/>
                    <a:lstStyle/>
                    <a:p>
                      <a:pPr algn="l" fontAlgn="b">
                        <a:spcBef>
                          <a:spcPts val="0"/>
                        </a:spcBef>
                        <a:spcAft>
                          <a:spcPts val="0"/>
                        </a:spcAft>
                      </a:pPr>
                      <a:r>
                        <a:rPr lang="en-US" sz="2400" u="none" strike="noStrike" dirty="0" err="1">
                          <a:effectLst/>
                        </a:rPr>
                        <a:t>avg_electricity_retail_rate</a:t>
                      </a:r>
                      <a:r>
                        <a:rPr lang="en-US" sz="2400" u="none" strike="noStrike" dirty="0">
                          <a:effectLst/>
                        </a:rPr>
                        <a:t>            </a:t>
                      </a:r>
                      <a:endParaRPr lang="en-US" sz="4000" b="0" i="0" u="none" strike="noStrike" dirty="0">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0.581674</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4146920570"/>
                  </a:ext>
                </a:extLst>
              </a:tr>
              <a:tr h="405805">
                <a:tc>
                  <a:txBody>
                    <a:bodyPr/>
                    <a:lstStyle/>
                    <a:p>
                      <a:pPr algn="l" fontAlgn="b">
                        <a:spcBef>
                          <a:spcPts val="0"/>
                        </a:spcBef>
                        <a:spcAft>
                          <a:spcPts val="0"/>
                        </a:spcAft>
                      </a:pPr>
                      <a:r>
                        <a:rPr lang="en-US" sz="2400" u="none" strike="noStrike">
                          <a:effectLst/>
                        </a:rPr>
                        <a:t>incentive_residential_state_level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0.578427</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2908029364"/>
                  </a:ext>
                </a:extLst>
              </a:tr>
              <a:tr h="405805">
                <a:tc>
                  <a:txBody>
                    <a:bodyPr/>
                    <a:lstStyle/>
                    <a:p>
                      <a:pPr algn="l" fontAlgn="b">
                        <a:spcBef>
                          <a:spcPts val="0"/>
                        </a:spcBef>
                        <a:spcAft>
                          <a:spcPts val="0"/>
                        </a:spcAft>
                      </a:pPr>
                      <a:r>
                        <a:rPr lang="en-US" sz="2400" u="none" strike="noStrike">
                          <a:effectLst/>
                        </a:rPr>
                        <a:t>incentive_nonresidential_state_level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0.537043</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1346908586"/>
                  </a:ext>
                </a:extLst>
              </a:tr>
              <a:tr h="405805">
                <a:tc>
                  <a:txBody>
                    <a:bodyPr/>
                    <a:lstStyle/>
                    <a:p>
                      <a:pPr algn="l" fontAlgn="b">
                        <a:spcBef>
                          <a:spcPts val="0"/>
                        </a:spcBef>
                        <a:spcAft>
                          <a:spcPts val="0"/>
                        </a:spcAft>
                      </a:pPr>
                      <a:r>
                        <a:rPr lang="en-US" sz="2400" u="none" strike="noStrike">
                          <a:effectLst/>
                        </a:rPr>
                        <a:t>heating_design_temperature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dirty="0">
                          <a:effectLst/>
                        </a:rPr>
                        <a:t>0.510073</a:t>
                      </a:r>
                      <a:endParaRPr lang="en-US" sz="4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val="3937496241"/>
                  </a:ext>
                </a:extLst>
              </a:tr>
              <a:tr h="405805">
                <a:tc>
                  <a:txBody>
                    <a:bodyPr/>
                    <a:lstStyle/>
                    <a:p>
                      <a:pPr algn="l" fontAlgn="b">
                        <a:spcBef>
                          <a:spcPts val="0"/>
                        </a:spcBef>
                        <a:spcAft>
                          <a:spcPts val="0"/>
                        </a:spcAft>
                      </a:pPr>
                      <a:r>
                        <a:rPr lang="en-US" sz="2400" u="none" strike="noStrike">
                          <a:effectLst/>
                        </a:rPr>
                        <a:t>solar_system_count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0.497833</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3577238891"/>
                  </a:ext>
                </a:extLst>
              </a:tr>
              <a:tr h="405805">
                <a:tc>
                  <a:txBody>
                    <a:bodyPr/>
                    <a:lstStyle/>
                    <a:p>
                      <a:pPr algn="l" fontAlgn="b">
                        <a:spcBef>
                          <a:spcPts val="0"/>
                        </a:spcBef>
                        <a:spcAft>
                          <a:spcPts val="0"/>
                        </a:spcAft>
                      </a:pPr>
                      <a:r>
                        <a:rPr lang="en-US" sz="2400" u="none" strike="noStrike">
                          <a:effectLst/>
                        </a:rPr>
                        <a:t>solar_system_count_residential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0.496559</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499673242"/>
                  </a:ext>
                </a:extLst>
              </a:tr>
              <a:tr h="405805">
                <a:tc>
                  <a:txBody>
                    <a:bodyPr/>
                    <a:lstStyle/>
                    <a:p>
                      <a:pPr algn="l" fontAlgn="b">
                        <a:spcBef>
                          <a:spcPts val="0"/>
                        </a:spcBef>
                        <a:spcAft>
                          <a:spcPts val="0"/>
                        </a:spcAft>
                      </a:pPr>
                      <a:r>
                        <a:rPr lang="en-US" sz="2400" u="none" strike="noStrike">
                          <a:effectLst/>
                        </a:rPr>
                        <a:t>tile_count_residential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0.491867</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2640595103"/>
                  </a:ext>
                </a:extLst>
              </a:tr>
              <a:tr h="405805">
                <a:tc>
                  <a:txBody>
                    <a:bodyPr/>
                    <a:lstStyle/>
                    <a:p>
                      <a:pPr algn="l" fontAlgn="b">
                        <a:spcBef>
                          <a:spcPts val="0"/>
                        </a:spcBef>
                        <a:spcAft>
                          <a:spcPts val="0"/>
                        </a:spcAft>
                      </a:pPr>
                      <a:r>
                        <a:rPr lang="en-US" sz="2400" u="none" strike="noStrike">
                          <a:effectLst/>
                        </a:rPr>
                        <a:t>total_panel_area_residential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0.47769</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442272939"/>
                  </a:ext>
                </a:extLst>
              </a:tr>
              <a:tr h="405805">
                <a:tc>
                  <a:txBody>
                    <a:bodyPr/>
                    <a:lstStyle/>
                    <a:p>
                      <a:pPr algn="l" fontAlgn="b">
                        <a:spcBef>
                          <a:spcPts val="0"/>
                        </a:spcBef>
                        <a:spcAft>
                          <a:spcPts val="0"/>
                        </a:spcAft>
                      </a:pPr>
                      <a:r>
                        <a:rPr lang="en-US" sz="2400" u="none" strike="noStrike">
                          <a:effectLst/>
                        </a:rPr>
                        <a:t>earth_temperature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a:effectLst/>
                        </a:rPr>
                        <a:t>0.474125</a:t>
                      </a:r>
                      <a:endParaRPr lang="en-US" sz="4000" b="0" i="0" u="none" strike="noStrike">
                        <a:effectLst/>
                        <a:latin typeface="Arial" panose="020B0604020202020204" pitchFamily="34" charset="0"/>
                      </a:endParaRPr>
                    </a:p>
                  </a:txBody>
                  <a:tcPr marL="7620" marR="7620" marT="7620" marB="0" anchor="b"/>
                </a:tc>
                <a:extLst>
                  <a:ext uri="{0D108BD9-81ED-4DB2-BD59-A6C34878D82A}">
                    <a16:rowId xmlns:a16="http://schemas.microsoft.com/office/drawing/2014/main" val="1162613346"/>
                  </a:ext>
                </a:extLst>
              </a:tr>
              <a:tr h="405805">
                <a:tc>
                  <a:txBody>
                    <a:bodyPr/>
                    <a:lstStyle/>
                    <a:p>
                      <a:pPr algn="l" fontAlgn="b">
                        <a:spcBef>
                          <a:spcPts val="0"/>
                        </a:spcBef>
                        <a:spcAft>
                          <a:spcPts val="0"/>
                        </a:spcAft>
                      </a:pPr>
                      <a:r>
                        <a:rPr lang="en-US" sz="2400" u="none" strike="noStrike">
                          <a:effectLst/>
                        </a:rPr>
                        <a:t>electricity_price_residential           </a:t>
                      </a:r>
                      <a:endParaRPr lang="en-US" sz="4000" b="0" i="0" u="none" strike="noStrike">
                        <a:effectLst/>
                        <a:latin typeface="Arial" panose="020B0604020202020204" pitchFamily="34" charset="0"/>
                      </a:endParaRPr>
                    </a:p>
                  </a:txBody>
                  <a:tcPr marL="7620" marR="7620" marT="7620" marB="0" anchor="b"/>
                </a:tc>
                <a:tc>
                  <a:txBody>
                    <a:bodyPr/>
                    <a:lstStyle/>
                    <a:p>
                      <a:pPr algn="r" fontAlgn="b">
                        <a:spcBef>
                          <a:spcPts val="0"/>
                        </a:spcBef>
                        <a:spcAft>
                          <a:spcPts val="0"/>
                        </a:spcAft>
                      </a:pPr>
                      <a:r>
                        <a:rPr lang="en-US" sz="2400" u="none" strike="noStrike" dirty="0">
                          <a:effectLst/>
                        </a:rPr>
                        <a:t>0.464109</a:t>
                      </a:r>
                      <a:endParaRPr lang="en-US" sz="4000" b="0" i="0" u="none" strike="noStrike" dirty="0">
                        <a:effectLst/>
                        <a:latin typeface="Arial" panose="020B0604020202020204" pitchFamily="34" charset="0"/>
                      </a:endParaRPr>
                    </a:p>
                  </a:txBody>
                  <a:tcPr marL="7620" marR="7620" marT="7620" marB="0" anchor="b"/>
                </a:tc>
                <a:extLst>
                  <a:ext uri="{0D108BD9-81ED-4DB2-BD59-A6C34878D82A}">
                    <a16:rowId xmlns:a16="http://schemas.microsoft.com/office/drawing/2014/main" val="2016558979"/>
                  </a:ext>
                </a:extLst>
              </a:tr>
            </a:tbl>
          </a:graphicData>
        </a:graphic>
      </p:graphicFrame>
    </p:spTree>
    <p:extLst>
      <p:ext uri="{BB962C8B-B14F-4D97-AF65-F5344CB8AC3E}">
        <p14:creationId xmlns:p14="http://schemas.microsoft.com/office/powerpoint/2010/main" val="11791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2776</TotalTime>
  <Words>1916</Words>
  <Application>Microsoft Office PowerPoint</Application>
  <PresentationFormat>Widescreen</PresentationFormat>
  <Paragraphs>320</Paragraphs>
  <Slides>47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Arial</vt:lpstr>
      <vt:lpstr>Calibri</vt:lpstr>
      <vt:lpstr>The Hand Black</vt:lpstr>
      <vt:lpstr>The Serif Hand Black</vt:lpstr>
      <vt:lpstr>SketchyVTI</vt:lpstr>
      <vt:lpstr>Microsoft Excel Worksheet</vt:lpstr>
      <vt:lpstr>DeepSolar</vt:lpstr>
      <vt:lpstr>Agenda</vt:lpstr>
      <vt:lpstr>Introduction</vt:lpstr>
      <vt:lpstr>DeepSolar Dataset</vt:lpstr>
      <vt:lpstr>Description and Factors of Interest</vt:lpstr>
      <vt:lpstr>Process Overview</vt:lpstr>
      <vt:lpstr>Analysis Process</vt:lpstr>
      <vt:lpstr>Top Correlations</vt:lpstr>
      <vt:lpstr>Top 20 Correlations with ‘Solar Systems per Capita’</vt:lpstr>
      <vt:lpstr>Correlation heatMap</vt:lpstr>
      <vt:lpstr>Statistical Analysis </vt:lpstr>
      <vt:lpstr>Null Hypothesis and Confidence Interval</vt:lpstr>
      <vt:lpstr>Solar Systems Per Capita</vt:lpstr>
      <vt:lpstr>Solar Systems Per Capita</vt:lpstr>
      <vt:lpstr>Solar Systems Per Capita Conclusions</vt:lpstr>
      <vt:lpstr>Incentives</vt:lpstr>
      <vt:lpstr>Incentive Residential Count</vt:lpstr>
      <vt:lpstr>Incentive Residential Count</vt:lpstr>
      <vt:lpstr>Incentive Nonresidential Count</vt:lpstr>
      <vt:lpstr>Incentives, Rebate, Feed-in Tariff Conclusion</vt:lpstr>
      <vt:lpstr>Daily Solar Radiation</vt:lpstr>
      <vt:lpstr>Daily Solar Radiation</vt:lpstr>
      <vt:lpstr>Daily Solar Radiation Conclusion</vt:lpstr>
      <vt:lpstr>Industrial, Commercial, Average Retail Rate  of Electricity</vt:lpstr>
      <vt:lpstr>Electricity Price Overall</vt:lpstr>
      <vt:lpstr>Electricity Price Overall</vt:lpstr>
      <vt:lpstr>Electricity Price Overall Conclusion</vt:lpstr>
      <vt:lpstr>Heating Design Temperature</vt:lpstr>
      <vt:lpstr>Heating Design Temperature</vt:lpstr>
      <vt:lpstr>Heating Design Temperature Conclusion</vt:lpstr>
      <vt:lpstr>Conclusion and Recommendations</vt:lpstr>
      <vt:lpstr>Conclusion</vt:lpstr>
      <vt:lpstr>Thank you</vt:lpstr>
      <vt:lpstr>Appendix</vt:lpstr>
      <vt:lpstr>Statistical Analysis Detail</vt:lpstr>
      <vt:lpstr>Incentive Nonresidential Count</vt:lpstr>
      <vt:lpstr>Incentive Residential State Level</vt:lpstr>
      <vt:lpstr>Incentive Residential State Level</vt:lpstr>
      <vt:lpstr>Incentive Nonresidential State Level</vt:lpstr>
      <vt:lpstr>Incentive Nonresidential State Level</vt:lpstr>
      <vt:lpstr>Feed-in Tariff</vt:lpstr>
      <vt:lpstr>Feed-in Tariff</vt:lpstr>
      <vt:lpstr>Rebate</vt:lpstr>
      <vt:lpstr>Rebate</vt:lpstr>
      <vt:lpstr>Industrial, Commercial, Average Retail Rate</vt:lpstr>
      <vt:lpstr>Industrial, Commercial, Average Retail Rate</vt:lpstr>
      <vt:lpstr>Industrial, Commercial, Average Retail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DeepSolar</dc:title>
  <dc:creator>allie durec</dc:creator>
  <cp:lastModifiedBy>allie durec</cp:lastModifiedBy>
  <cp:revision>10</cp:revision>
  <dcterms:created xsi:type="dcterms:W3CDTF">2021-03-07T05:43:32Z</dcterms:created>
  <dcterms:modified xsi:type="dcterms:W3CDTF">2021-03-09T04:00:29Z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